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4"/>
  </p:sldMasterIdLst>
  <p:notesMasterIdLst>
    <p:notesMasterId r:id="rId50"/>
  </p:notesMasterIdLst>
  <p:sldIdLst>
    <p:sldId id="256" r:id="rId5"/>
    <p:sldId id="257" r:id="rId6"/>
    <p:sldId id="258" r:id="rId7"/>
    <p:sldId id="259" r:id="rId8"/>
    <p:sldId id="261" r:id="rId9"/>
    <p:sldId id="262" r:id="rId10"/>
    <p:sldId id="310" r:id="rId11"/>
    <p:sldId id="264" r:id="rId12"/>
    <p:sldId id="287" r:id="rId13"/>
    <p:sldId id="265" r:id="rId14"/>
    <p:sldId id="266" r:id="rId15"/>
    <p:sldId id="267" r:id="rId16"/>
    <p:sldId id="281" r:id="rId17"/>
    <p:sldId id="268" r:id="rId18"/>
    <p:sldId id="290" r:id="rId19"/>
    <p:sldId id="282" r:id="rId20"/>
    <p:sldId id="296" r:id="rId21"/>
    <p:sldId id="302" r:id="rId22"/>
    <p:sldId id="289" r:id="rId23"/>
    <p:sldId id="298" r:id="rId24"/>
    <p:sldId id="309" r:id="rId25"/>
    <p:sldId id="274" r:id="rId26"/>
    <p:sldId id="286" r:id="rId27"/>
    <p:sldId id="275" r:id="rId28"/>
    <p:sldId id="276" r:id="rId29"/>
    <p:sldId id="293" r:id="rId30"/>
    <p:sldId id="270" r:id="rId31"/>
    <p:sldId id="283" r:id="rId32"/>
    <p:sldId id="271" r:id="rId33"/>
    <p:sldId id="284" r:id="rId34"/>
    <p:sldId id="272" r:id="rId35"/>
    <p:sldId id="285" r:id="rId36"/>
    <p:sldId id="277" r:id="rId37"/>
    <p:sldId id="278" r:id="rId38"/>
    <p:sldId id="279" r:id="rId39"/>
    <p:sldId id="295" r:id="rId40"/>
    <p:sldId id="297" r:id="rId41"/>
    <p:sldId id="299" r:id="rId42"/>
    <p:sldId id="300" r:id="rId43"/>
    <p:sldId id="301" r:id="rId44"/>
    <p:sldId id="303" r:id="rId45"/>
    <p:sldId id="304" r:id="rId46"/>
    <p:sldId id="305" r:id="rId47"/>
    <p:sldId id="308" r:id="rId48"/>
    <p:sldId id="280" r:id="rId4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D64BBE-039E-42E2-BDF4-2EC1D34F9F6F}" v="610" dt="2024-08-20T18:52:35.0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663c09e3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663c09e3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663c09e340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663c09e340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663c09e340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663c09e34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663c09e34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663c09e34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6527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58e9e2ad3a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58e9e2ad3a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58e9e2ad3a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58e9e2ad3a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07301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58e9e2ad3a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58e9e2ad3a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40587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58e9e2ad3a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58e9e2ad3a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07008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58e9e2ad3a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58e9e2ad3a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89010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58e9e2ad3a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58e9e2ad3a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0267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58e9e2ad3a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58e9e2ad3a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58e9e2ad3a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58e9e2ad3a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80651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663c09e340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663c09e340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27828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58e9e2ad3a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58e9e2ad3a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58e9e2ad3a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58e9e2ad3a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70946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58e9e2ad3a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58e9e2ad3a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58e9e2ad3a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58e9e2ad3a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58e9e2ad3a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58e9e2ad3a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Notice that you are only seeing the master branch the repo started with AND the LOCAL branch you just created! Note that GitHub Desktop will fetch data in the background ever so often, so if you wait for a while these changes may show up automatically, but DO NOT RELY ON THIS. To fix this we need to learn about fetching and pulling.</a:t>
            </a:r>
            <a:endParaRPr/>
          </a:p>
        </p:txBody>
      </p:sp>
    </p:spTree>
    <p:extLst>
      <p:ext uri="{BB962C8B-B14F-4D97-AF65-F5344CB8AC3E}">
        <p14:creationId xmlns:p14="http://schemas.microsoft.com/office/powerpoint/2010/main" val="6458824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58e9e2ad3a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58e9e2ad3a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58e9e2ad3a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58e9e2ad3a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64244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5f8ec2d6c5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5f8ec2d6c5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158e9e2ad3a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158e9e2ad3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5f8ec2d6c5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5f8ec2d6c5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86713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58e9e2ad3a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58e9e2ad3a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58e9e2ad3a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58e9e2ad3a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17210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58e9e2ad3a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58e9e2ad3a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58e9e2ad3a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58e9e2ad3a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58e9e2ad3a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58e9e2ad3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58e9e2ad3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58e9e2ad3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25317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58e9e2ad3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58e9e2ad3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98226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58e9e2ad3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58e9e2ad3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63020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58e9e2ad3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58e9e2ad3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3421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158e9e2ad3a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158e9e2ad3a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58e9e2ad3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58e9e2ad3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30785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58e9e2ad3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58e9e2ad3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51692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58e9e2ad3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58e9e2ad3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77433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58e9e2ad3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58e9e2ad3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08852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58e9e2ad3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58e9e2ad3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00136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5f8ec2d6c5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5f8ec2d6c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58e9e2ad3a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58e9e2ad3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663c09e340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663c09e340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58e9e2ad3a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58e9e2ad3a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5533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5f8ec2d6c5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5f8ec2d6c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5f8ec2d6c5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5f8ec2d6c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2371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UCBoulder/GitWorkshop"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UCBoulder/GitWorkshop.git"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UCBoulder/GitWorkshop.git"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5.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hyperlink" Target="https://git-scm.com/about"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hyperlink" Target="https://github.com/" TargetMode="External"/><Relationship Id="rId4" Type="http://schemas.openxmlformats.org/officeDocument/2006/relationships/hyperlink" Target="https://www.atlassian.com/git/tutorials/using-branches/merge-conflict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hyperlink" Target="https://code.visualstudio.com/" TargetMode="External"/><Relationship Id="rId4" Type="http://schemas.openxmlformats.org/officeDocument/2006/relationships/hyperlink" Target="https://desktop.github.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26480" y="744575"/>
            <a:ext cx="29484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600">
                <a:solidFill>
                  <a:schemeClr val="lt1"/>
                </a:solidFill>
              </a:rPr>
              <a:t>Version Control: Git</a:t>
            </a:r>
            <a:endParaRPr sz="3600">
              <a:solidFill>
                <a:schemeClr val="lt1"/>
              </a:solidFill>
            </a:endParaRPr>
          </a:p>
        </p:txBody>
      </p:sp>
      <p:sp>
        <p:nvSpPr>
          <p:cNvPr id="55" name="Google Shape;55;p13"/>
          <p:cNvSpPr txBox="1">
            <a:spLocks noGrp="1"/>
          </p:cNvSpPr>
          <p:nvPr>
            <p:ph type="subTitle" idx="1"/>
          </p:nvPr>
        </p:nvSpPr>
        <p:spPr>
          <a:xfrm>
            <a:off x="403525" y="2797175"/>
            <a:ext cx="2994300" cy="1272000"/>
          </a:xfrm>
          <a:prstGeom prst="rect">
            <a:avLst/>
          </a:prstGeom>
        </p:spPr>
        <p:txBody>
          <a:bodyPr spcFirstLastPara="1" wrap="square" lIns="91425" tIns="91425" rIns="91425" bIns="91425" anchor="t" anchorCtr="0">
            <a:normAutofit fontScale="55000" lnSpcReduction="20000"/>
          </a:bodyPr>
          <a:lstStyle/>
          <a:p>
            <a:pPr marL="0" lvl="0" indent="0" algn="ctr" rtl="0">
              <a:spcBef>
                <a:spcPts val="0"/>
              </a:spcBef>
              <a:spcAft>
                <a:spcPts val="0"/>
              </a:spcAft>
              <a:buNone/>
            </a:pPr>
            <a:r>
              <a:rPr lang="en" i="1"/>
              <a:t>Electronics Lab</a:t>
            </a:r>
            <a:endParaRPr i="1"/>
          </a:p>
          <a:p>
            <a:pPr marL="0" lvl="0" indent="0" algn="ctr" rtl="0">
              <a:spcBef>
                <a:spcPts val="0"/>
              </a:spcBef>
              <a:spcAft>
                <a:spcPts val="0"/>
              </a:spcAft>
              <a:buNone/>
            </a:pPr>
            <a:endParaRPr i="1"/>
          </a:p>
          <a:p>
            <a:pPr marL="0" lvl="0" indent="0" algn="ctr" rtl="0">
              <a:spcBef>
                <a:spcPts val="0"/>
              </a:spcBef>
              <a:spcAft>
                <a:spcPts val="0"/>
              </a:spcAft>
              <a:buNone/>
            </a:pPr>
            <a:r>
              <a:rPr lang="en"/>
              <a:t>Smead Aerospace Engineering Sciences Dept.</a:t>
            </a:r>
            <a:endParaRPr/>
          </a:p>
        </p:txBody>
      </p:sp>
      <p:pic>
        <p:nvPicPr>
          <p:cNvPr id="56" name="Google Shape;56;p13"/>
          <p:cNvPicPr preferRelativeResize="0"/>
          <p:nvPr/>
        </p:nvPicPr>
        <p:blipFill>
          <a:blip r:embed="rId3">
            <a:alphaModFix/>
          </a:blip>
          <a:stretch>
            <a:fillRect/>
          </a:stretch>
        </p:blipFill>
        <p:spPr>
          <a:xfrm>
            <a:off x="3614275" y="0"/>
            <a:ext cx="9144000" cy="5143492"/>
          </a:xfrm>
          <a:prstGeom prst="rect">
            <a:avLst/>
          </a:prstGeom>
          <a:noFill/>
          <a:ln>
            <a:noFill/>
          </a:ln>
        </p:spPr>
      </p:pic>
      <p:sp>
        <p:nvSpPr>
          <p:cNvPr id="57" name="Google Shape;57;p13"/>
          <p:cNvSpPr/>
          <p:nvPr/>
        </p:nvSpPr>
        <p:spPr>
          <a:xfrm>
            <a:off x="3548700" y="0"/>
            <a:ext cx="6572700" cy="5143500"/>
          </a:xfrm>
          <a:prstGeom prst="rect">
            <a:avLst/>
          </a:prstGeom>
          <a:gradFill>
            <a:gsLst>
              <a:gs pos="0">
                <a:schemeClr val="dk1"/>
              </a:gs>
              <a:gs pos="36000">
                <a:srgbClr val="FFFFFF">
                  <a:alpha val="0"/>
                </a:srgbClr>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
                <a:solidFill>
                  <a:schemeClr val="lt1"/>
                </a:solidFill>
              </a:rPr>
              <a:t>How to git: Option 1 Git Bash</a:t>
            </a:r>
            <a:endParaRPr err="1">
              <a:solidFill>
                <a:schemeClr val="lt1"/>
              </a:solidFill>
            </a:endParaRPr>
          </a:p>
        </p:txBody>
      </p:sp>
      <p:sp>
        <p:nvSpPr>
          <p:cNvPr id="119" name="Google Shape;119;p22"/>
          <p:cNvSpPr txBox="1">
            <a:spLocks noGrp="1"/>
          </p:cNvSpPr>
          <p:nvPr>
            <p:ph type="body" idx="1"/>
          </p:nvPr>
        </p:nvSpPr>
        <p:spPr>
          <a:xfrm>
            <a:off x="310723" y="1200674"/>
            <a:ext cx="4260300" cy="3416400"/>
          </a:xfrm>
          <a:prstGeom prst="rect">
            <a:avLst/>
          </a:prstGeom>
        </p:spPr>
        <p:txBody>
          <a:bodyPr spcFirstLastPara="1" wrap="square" lIns="91425" tIns="91425" rIns="91425" bIns="91425" anchor="t" anchorCtr="0">
            <a:normAutofit/>
          </a:bodyPr>
          <a:lstStyle/>
          <a:p>
            <a:pPr marL="0" lvl="0" indent="0" algn="l">
              <a:lnSpc>
                <a:spcPct val="114999"/>
              </a:lnSpc>
              <a:spcBef>
                <a:spcPts val="0"/>
              </a:spcBef>
              <a:spcAft>
                <a:spcPts val="0"/>
              </a:spcAft>
              <a:buNone/>
            </a:pPr>
            <a:r>
              <a:rPr lang="en">
                <a:solidFill>
                  <a:schemeClr val="lt1"/>
                </a:solidFill>
              </a:rPr>
              <a:t>“What is the console (or terminal)?”</a:t>
            </a:r>
            <a:endParaRPr lang="en-US">
              <a:solidFill>
                <a:schemeClr val="lt1"/>
              </a:solidFill>
            </a:endParaRPr>
          </a:p>
          <a:p>
            <a:pPr marL="0" lvl="0" indent="0" algn="l" rtl="0">
              <a:spcBef>
                <a:spcPts val="1200"/>
              </a:spcBef>
              <a:spcAft>
                <a:spcPts val="0"/>
              </a:spcAft>
              <a:buNone/>
            </a:pPr>
            <a:r>
              <a:rPr lang="en">
                <a:solidFill>
                  <a:schemeClr val="lt1"/>
                </a:solidFill>
              </a:rPr>
              <a:t>The console gives the user root access to all files via bash commands</a:t>
            </a:r>
            <a:endParaRPr>
              <a:solidFill>
                <a:schemeClr val="lt1"/>
              </a:solidFill>
            </a:endParaRPr>
          </a:p>
          <a:p>
            <a:pPr marL="0" lvl="0" indent="0" algn="l" rtl="0">
              <a:spcBef>
                <a:spcPts val="1200"/>
              </a:spcBef>
              <a:spcAft>
                <a:spcPts val="0"/>
              </a:spcAft>
              <a:buNone/>
            </a:pPr>
            <a:r>
              <a:rPr lang="en">
                <a:solidFill>
                  <a:schemeClr val="lt1"/>
                </a:solidFill>
              </a:rPr>
              <a:t>In English: Command-line interface for controlling file structure</a:t>
            </a:r>
            <a:endParaRPr>
              <a:solidFill>
                <a:schemeClr val="lt1"/>
              </a:solidFill>
            </a:endParaRPr>
          </a:p>
          <a:p>
            <a:pPr marL="457200" lvl="0" indent="-330200" algn="l" rtl="0">
              <a:spcBef>
                <a:spcPts val="1200"/>
              </a:spcBef>
              <a:spcAft>
                <a:spcPts val="0"/>
              </a:spcAft>
              <a:buClr>
                <a:schemeClr val="lt1"/>
              </a:buClr>
              <a:buSzPts val="1600"/>
              <a:buChar char="●"/>
            </a:pPr>
            <a:r>
              <a:rPr lang="en" sz="1600">
                <a:solidFill>
                  <a:schemeClr val="lt1"/>
                </a:solidFill>
              </a:rPr>
              <a:t>Can view, move, delete, and create files anywhere on your computer.</a:t>
            </a:r>
            <a:endParaRPr sz="1600">
              <a:solidFill>
                <a:schemeClr val="lt1"/>
              </a:solidFill>
            </a:endParaRPr>
          </a:p>
        </p:txBody>
      </p:sp>
      <p:pic>
        <p:nvPicPr>
          <p:cNvPr id="120" name="Google Shape;120;p22"/>
          <p:cNvPicPr preferRelativeResize="0"/>
          <p:nvPr/>
        </p:nvPicPr>
        <p:blipFill>
          <a:blip r:embed="rId3">
            <a:alphaModFix/>
          </a:blip>
          <a:stretch>
            <a:fillRect/>
          </a:stretch>
        </p:blipFill>
        <p:spPr>
          <a:xfrm>
            <a:off x="4763653" y="1435501"/>
            <a:ext cx="4138300" cy="2661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Bash Commands </a:t>
            </a:r>
            <a:endParaRPr>
              <a:solidFill>
                <a:schemeClr val="lt1"/>
              </a:solidFill>
            </a:endParaRPr>
          </a:p>
        </p:txBody>
      </p:sp>
      <p:sp>
        <p:nvSpPr>
          <p:cNvPr id="126" name="Google Shape;126;p23"/>
          <p:cNvSpPr txBox="1">
            <a:spLocks noGrp="1"/>
          </p:cNvSpPr>
          <p:nvPr>
            <p:ph type="body" idx="1"/>
          </p:nvPr>
        </p:nvSpPr>
        <p:spPr>
          <a:xfrm>
            <a:off x="311700" y="1152475"/>
            <a:ext cx="3582900" cy="3416400"/>
          </a:xfrm>
          <a:prstGeom prst="rect">
            <a:avLst/>
          </a:prstGeom>
        </p:spPr>
        <p:txBody>
          <a:bodyPr spcFirstLastPara="1" wrap="square" lIns="91425" tIns="91425" rIns="91425" bIns="91425" anchor="t" anchorCtr="0">
            <a:normAutofit fontScale="62500" lnSpcReduction="20000"/>
          </a:bodyPr>
          <a:lstStyle/>
          <a:p>
            <a:pPr marL="0" lvl="0" indent="0" algn="l">
              <a:spcBef>
                <a:spcPts val="0"/>
              </a:spcBef>
              <a:spcAft>
                <a:spcPts val="0"/>
              </a:spcAft>
              <a:buNone/>
            </a:pPr>
            <a:r>
              <a:rPr lang="en">
                <a:solidFill>
                  <a:schemeClr val="lt1"/>
                </a:solidFill>
              </a:rPr>
              <a:t>LS</a:t>
            </a:r>
            <a:endParaRPr lang="en-US">
              <a:solidFill>
                <a:schemeClr val="lt1"/>
              </a:solidFill>
            </a:endParaRPr>
          </a:p>
          <a:p>
            <a:pPr indent="-299720">
              <a:spcBef>
                <a:spcPts val="1200"/>
              </a:spcBef>
              <a:buClr>
                <a:schemeClr val="lt1"/>
              </a:buClr>
              <a:buSzPct val="100000"/>
            </a:pPr>
            <a:r>
              <a:rPr lang="en">
                <a:solidFill>
                  <a:schemeClr val="lt1"/>
                </a:solidFill>
              </a:rPr>
              <a:t>List all files in current directory </a:t>
            </a:r>
            <a:endParaRPr>
              <a:solidFill>
                <a:schemeClr val="lt1"/>
              </a:solidFill>
            </a:endParaRPr>
          </a:p>
          <a:p>
            <a:pPr marL="0" lvl="0" indent="0" algn="l" rtl="0">
              <a:spcBef>
                <a:spcPts val="1200"/>
              </a:spcBef>
              <a:spcAft>
                <a:spcPts val="0"/>
              </a:spcAft>
              <a:buNone/>
            </a:pPr>
            <a:r>
              <a:rPr lang="en">
                <a:solidFill>
                  <a:schemeClr val="lt1"/>
                </a:solidFill>
              </a:rPr>
              <a:t>CD &lt;</a:t>
            </a:r>
            <a:r>
              <a:rPr lang="en" err="1">
                <a:solidFill>
                  <a:schemeClr val="lt1"/>
                </a:solidFill>
              </a:rPr>
              <a:t>directoryPath</a:t>
            </a:r>
            <a:r>
              <a:rPr lang="en">
                <a:solidFill>
                  <a:schemeClr val="lt1"/>
                </a:solidFill>
              </a:rPr>
              <a:t>&gt;</a:t>
            </a:r>
            <a:endParaRPr>
              <a:solidFill>
                <a:schemeClr val="lt1"/>
              </a:solidFill>
            </a:endParaRPr>
          </a:p>
          <a:p>
            <a:pPr marL="457200" lvl="0" indent="-299720" algn="l" rtl="0">
              <a:spcBef>
                <a:spcPts val="1200"/>
              </a:spcBef>
              <a:spcAft>
                <a:spcPts val="0"/>
              </a:spcAft>
              <a:buClr>
                <a:schemeClr val="lt1"/>
              </a:buClr>
              <a:buSzPct val="100000"/>
              <a:buChar char="●"/>
            </a:pPr>
            <a:r>
              <a:rPr lang="en">
                <a:solidFill>
                  <a:schemeClr val="lt1"/>
                </a:solidFill>
              </a:rPr>
              <a:t>Moves into listed directory</a:t>
            </a:r>
            <a:endParaRPr>
              <a:solidFill>
                <a:schemeClr val="lt1"/>
              </a:solidFill>
            </a:endParaRPr>
          </a:p>
          <a:p>
            <a:pPr marL="457200" lvl="0" indent="-299720" algn="l" rtl="0">
              <a:spcBef>
                <a:spcPts val="0"/>
              </a:spcBef>
              <a:spcAft>
                <a:spcPts val="0"/>
              </a:spcAft>
              <a:buClr>
                <a:schemeClr val="lt1"/>
              </a:buClr>
              <a:buSzPct val="100000"/>
              <a:buChar char="●"/>
            </a:pPr>
            <a:r>
              <a:rPr lang="en">
                <a:solidFill>
                  <a:schemeClr val="lt1"/>
                </a:solidFill>
              </a:rPr>
              <a:t>“CD ..” will move out of the current directory</a:t>
            </a:r>
            <a:endParaRPr>
              <a:solidFill>
                <a:schemeClr val="lt1"/>
              </a:solidFill>
            </a:endParaRPr>
          </a:p>
          <a:p>
            <a:pPr marL="0" lvl="0" indent="0" algn="l" rtl="0">
              <a:spcBef>
                <a:spcPts val="1200"/>
              </a:spcBef>
              <a:spcAft>
                <a:spcPts val="0"/>
              </a:spcAft>
              <a:buNone/>
            </a:pPr>
            <a:r>
              <a:rPr lang="en">
                <a:solidFill>
                  <a:schemeClr val="lt1"/>
                </a:solidFill>
              </a:rPr>
              <a:t>MKDIR &lt;</a:t>
            </a:r>
            <a:r>
              <a:rPr lang="en" err="1">
                <a:solidFill>
                  <a:schemeClr val="lt1"/>
                </a:solidFill>
              </a:rPr>
              <a:t>directoryName</a:t>
            </a:r>
            <a:r>
              <a:rPr lang="en">
                <a:solidFill>
                  <a:schemeClr val="lt1"/>
                </a:solidFill>
              </a:rPr>
              <a:t>&gt;</a:t>
            </a:r>
            <a:endParaRPr>
              <a:solidFill>
                <a:schemeClr val="lt1"/>
              </a:solidFill>
            </a:endParaRPr>
          </a:p>
          <a:p>
            <a:pPr marL="457200" lvl="0" indent="-299720" algn="l" rtl="0">
              <a:spcBef>
                <a:spcPts val="1200"/>
              </a:spcBef>
              <a:spcAft>
                <a:spcPts val="0"/>
              </a:spcAft>
              <a:buClr>
                <a:schemeClr val="lt1"/>
              </a:buClr>
              <a:buSzPct val="100000"/>
              <a:buChar char="●"/>
            </a:pPr>
            <a:r>
              <a:rPr lang="en">
                <a:solidFill>
                  <a:schemeClr val="lt1"/>
                </a:solidFill>
              </a:rPr>
              <a:t>Makes a new directory</a:t>
            </a:r>
            <a:endParaRPr>
              <a:solidFill>
                <a:schemeClr val="lt1"/>
              </a:solidFill>
            </a:endParaRPr>
          </a:p>
          <a:p>
            <a:pPr marL="0" lvl="0" indent="0" algn="l" rtl="0">
              <a:spcBef>
                <a:spcPts val="1200"/>
              </a:spcBef>
              <a:spcAft>
                <a:spcPts val="0"/>
              </a:spcAft>
              <a:buNone/>
            </a:pPr>
            <a:r>
              <a:rPr lang="en">
                <a:solidFill>
                  <a:schemeClr val="lt1"/>
                </a:solidFill>
              </a:rPr>
              <a:t>TOUCH &lt;</a:t>
            </a:r>
            <a:r>
              <a:rPr lang="en" err="1">
                <a:solidFill>
                  <a:schemeClr val="lt1"/>
                </a:solidFill>
              </a:rPr>
              <a:t>file.Name</a:t>
            </a:r>
            <a:r>
              <a:rPr lang="en">
                <a:solidFill>
                  <a:schemeClr val="lt1"/>
                </a:solidFill>
              </a:rPr>
              <a:t>&gt;</a:t>
            </a:r>
            <a:endParaRPr>
              <a:solidFill>
                <a:schemeClr val="lt1"/>
              </a:solidFill>
            </a:endParaRPr>
          </a:p>
          <a:p>
            <a:pPr marL="457200" lvl="0" indent="-299720" algn="l" rtl="0">
              <a:spcBef>
                <a:spcPts val="1200"/>
              </a:spcBef>
              <a:spcAft>
                <a:spcPts val="0"/>
              </a:spcAft>
              <a:buClr>
                <a:schemeClr val="lt1"/>
              </a:buClr>
              <a:buSzPct val="100000"/>
              <a:buChar char="●"/>
            </a:pPr>
            <a:r>
              <a:rPr lang="en">
                <a:solidFill>
                  <a:schemeClr val="lt1"/>
                </a:solidFill>
              </a:rPr>
              <a:t>Creates a new file</a:t>
            </a:r>
            <a:endParaRPr>
              <a:solidFill>
                <a:schemeClr val="lt1"/>
              </a:solidFill>
            </a:endParaRPr>
          </a:p>
          <a:p>
            <a:pPr marL="0" lvl="0" indent="0" algn="l" rtl="0">
              <a:spcBef>
                <a:spcPts val="1200"/>
              </a:spcBef>
              <a:spcAft>
                <a:spcPts val="0"/>
              </a:spcAft>
              <a:buNone/>
            </a:pPr>
            <a:r>
              <a:rPr lang="en">
                <a:solidFill>
                  <a:schemeClr val="lt1"/>
                </a:solidFill>
              </a:rPr>
              <a:t>RM &lt;</a:t>
            </a:r>
            <a:r>
              <a:rPr lang="en" err="1">
                <a:solidFill>
                  <a:schemeClr val="lt1"/>
                </a:solidFill>
              </a:rPr>
              <a:t>fileOrDirectory</a:t>
            </a:r>
            <a:r>
              <a:rPr lang="en">
                <a:solidFill>
                  <a:schemeClr val="lt1"/>
                </a:solidFill>
              </a:rPr>
              <a:t>&gt;</a:t>
            </a:r>
            <a:endParaRPr>
              <a:solidFill>
                <a:schemeClr val="lt1"/>
              </a:solidFill>
            </a:endParaRPr>
          </a:p>
          <a:p>
            <a:pPr marL="457200" lvl="0" indent="-299720" algn="l" rtl="0">
              <a:spcBef>
                <a:spcPts val="1200"/>
              </a:spcBef>
              <a:spcAft>
                <a:spcPts val="0"/>
              </a:spcAft>
              <a:buClr>
                <a:schemeClr val="lt1"/>
              </a:buClr>
              <a:buSzPct val="100000"/>
              <a:buChar char="●"/>
            </a:pPr>
            <a:r>
              <a:rPr lang="en">
                <a:solidFill>
                  <a:schemeClr val="lt1"/>
                </a:solidFill>
              </a:rPr>
              <a:t>Removes list file or directory</a:t>
            </a:r>
            <a:endParaRPr>
              <a:solidFill>
                <a:schemeClr val="lt1"/>
              </a:solidFill>
            </a:endParaRPr>
          </a:p>
        </p:txBody>
      </p:sp>
      <p:sp>
        <p:nvSpPr>
          <p:cNvPr id="127" name="Google Shape;127;p23"/>
          <p:cNvSpPr txBox="1">
            <a:spLocks noGrp="1"/>
          </p:cNvSpPr>
          <p:nvPr>
            <p:ph type="body" idx="1"/>
          </p:nvPr>
        </p:nvSpPr>
        <p:spPr>
          <a:xfrm>
            <a:off x="4572000" y="1311950"/>
            <a:ext cx="3582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100">
                <a:solidFill>
                  <a:schemeClr val="lt1"/>
                </a:solidFill>
              </a:rPr>
              <a:t>Clear </a:t>
            </a:r>
            <a:endParaRPr sz="1100">
              <a:solidFill>
                <a:schemeClr val="lt1"/>
              </a:solidFill>
            </a:endParaRPr>
          </a:p>
          <a:p>
            <a:pPr marL="457200" lvl="0" indent="-298450" algn="l" rtl="0">
              <a:spcBef>
                <a:spcPts val="1200"/>
              </a:spcBef>
              <a:spcAft>
                <a:spcPts val="0"/>
              </a:spcAft>
              <a:buClr>
                <a:schemeClr val="lt1"/>
              </a:buClr>
              <a:buSzPts val="1100"/>
              <a:buChar char="●"/>
            </a:pPr>
            <a:r>
              <a:rPr lang="en" sz="1100">
                <a:solidFill>
                  <a:schemeClr val="lt1"/>
                </a:solidFill>
              </a:rPr>
              <a:t>Clears the terminal screen</a:t>
            </a:r>
            <a:endParaRPr sz="1100">
              <a:solidFill>
                <a:schemeClr val="lt1"/>
              </a:solidFill>
            </a:endParaRPr>
          </a:p>
          <a:p>
            <a:pPr marL="0" lvl="0" indent="0" algn="l" rtl="0">
              <a:spcBef>
                <a:spcPts val="1200"/>
              </a:spcBef>
              <a:spcAft>
                <a:spcPts val="0"/>
              </a:spcAft>
              <a:buNone/>
            </a:pPr>
            <a:r>
              <a:rPr lang="en" sz="1100">
                <a:solidFill>
                  <a:schemeClr val="lt1"/>
                </a:solidFill>
              </a:rPr>
              <a:t>** add --help after any command to pull up the commands help window</a:t>
            </a:r>
            <a:endParaRPr sz="1100">
              <a:solidFill>
                <a:schemeClr val="lt1"/>
              </a:solidFill>
            </a:endParaRPr>
          </a:p>
          <a:p>
            <a:pPr marL="457200" lvl="0" indent="-298450" algn="l" rtl="0">
              <a:spcBef>
                <a:spcPts val="1200"/>
              </a:spcBef>
              <a:spcAft>
                <a:spcPts val="0"/>
              </a:spcAft>
              <a:buClr>
                <a:schemeClr val="lt1"/>
              </a:buClr>
              <a:buSzPts val="1100"/>
              <a:buChar char="-"/>
            </a:pPr>
            <a:r>
              <a:rPr lang="en" sz="1100">
                <a:solidFill>
                  <a:schemeClr val="lt1"/>
                </a:solidFill>
              </a:rPr>
              <a:t>This will show you all the options available for every command  </a:t>
            </a:r>
            <a:endParaRPr sz="1100">
              <a:solidFill>
                <a:schemeClr val="lt1"/>
              </a:solidFill>
            </a:endParaRPr>
          </a:p>
        </p:txBody>
      </p:sp>
      <p:sp>
        <p:nvSpPr>
          <p:cNvPr id="2" name="TextBox 1">
            <a:extLst>
              <a:ext uri="{FF2B5EF4-FFF2-40B4-BE49-F238E27FC236}">
                <a16:creationId xmlns:a16="http://schemas.microsoft.com/office/drawing/2014/main" id="{E7B339A1-6696-C46B-0DEC-A439EAE8F3AD}"/>
              </a:ext>
            </a:extLst>
          </p:cNvPr>
          <p:cNvSpPr txBox="1"/>
          <p:nvPr/>
        </p:nvSpPr>
        <p:spPr>
          <a:xfrm>
            <a:off x="310121" y="4727468"/>
            <a:ext cx="852705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solidFill>
                  <a:srgbClr val="FF0000"/>
                </a:solidFill>
              </a:rPr>
              <a:t>Hint</a:t>
            </a:r>
            <a:r>
              <a:rPr lang="en-US">
                <a:solidFill>
                  <a:srgbClr val="FF0000"/>
                </a:solidFill>
              </a:rPr>
              <a:t>: all commands above also work with all lowercase letters! DON'T TYPE the &lt; and &gt; characters!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
                <a:solidFill>
                  <a:schemeClr val="lt2"/>
                </a:solidFill>
              </a:rPr>
              <a:t>Basic Bash Command Practice</a:t>
            </a:r>
            <a:endParaRPr>
              <a:solidFill>
                <a:schemeClr val="lt2"/>
              </a:solidFill>
            </a:endParaRPr>
          </a:p>
        </p:txBody>
      </p:sp>
      <p:sp>
        <p:nvSpPr>
          <p:cNvPr id="133" name="Google Shape;133;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Clr>
                <a:schemeClr val="lt2"/>
              </a:buClr>
              <a:buSzPts val="1800"/>
              <a:buAutoNum type="arabicPeriod"/>
            </a:pPr>
            <a:r>
              <a:rPr lang="en">
                <a:solidFill>
                  <a:schemeClr val="lt2"/>
                </a:solidFill>
              </a:rPr>
              <a:t>Click the Windows button on the keyboard, and type in “Git Bash”</a:t>
            </a:r>
            <a:endParaRPr>
              <a:solidFill>
                <a:schemeClr val="lt2"/>
              </a:solidFill>
            </a:endParaRPr>
          </a:p>
          <a:p>
            <a:pPr marL="457200" lvl="0" indent="-342900" algn="l" rtl="0">
              <a:spcBef>
                <a:spcPts val="0"/>
              </a:spcBef>
              <a:spcAft>
                <a:spcPts val="0"/>
              </a:spcAft>
              <a:buClr>
                <a:schemeClr val="lt2"/>
              </a:buClr>
              <a:buSzPts val="1800"/>
              <a:buAutoNum type="arabicPeriod"/>
            </a:pPr>
            <a:r>
              <a:rPr lang="en">
                <a:solidFill>
                  <a:schemeClr val="lt2"/>
                </a:solidFill>
              </a:rPr>
              <a:t>Open the Git Bash Terminal</a:t>
            </a:r>
            <a:endParaRPr>
              <a:solidFill>
                <a:schemeClr val="lt2"/>
              </a:solidFill>
            </a:endParaRPr>
          </a:p>
          <a:p>
            <a:pPr marL="457200" lvl="0" indent="-342900" algn="l" rtl="0">
              <a:spcBef>
                <a:spcPts val="0"/>
              </a:spcBef>
              <a:spcAft>
                <a:spcPts val="0"/>
              </a:spcAft>
              <a:buClr>
                <a:schemeClr val="lt2"/>
              </a:buClr>
              <a:buSzPts val="1800"/>
              <a:buAutoNum type="arabicPeriod"/>
            </a:pPr>
            <a:r>
              <a:rPr lang="en">
                <a:solidFill>
                  <a:schemeClr val="lt2"/>
                </a:solidFill>
              </a:rPr>
              <a:t>Type “ls” to see the contents of your current location</a:t>
            </a:r>
            <a:endParaRPr>
              <a:solidFill>
                <a:schemeClr val="lt2"/>
              </a:solidFill>
            </a:endParaRPr>
          </a:p>
          <a:p>
            <a:pPr marL="914400" lvl="1" indent="-317500" algn="l" rtl="0">
              <a:spcBef>
                <a:spcPts val="0"/>
              </a:spcBef>
              <a:spcAft>
                <a:spcPts val="0"/>
              </a:spcAft>
              <a:buClr>
                <a:schemeClr val="lt2"/>
              </a:buClr>
              <a:buSzPts val="1400"/>
              <a:buAutoNum type="alphaLcPeriod"/>
            </a:pPr>
            <a:r>
              <a:rPr lang="en">
                <a:solidFill>
                  <a:schemeClr val="lt2"/>
                </a:solidFill>
              </a:rPr>
              <a:t>You should be able to see directories such as “Documents”, “Downloads”, and “Desktop”</a:t>
            </a:r>
            <a:endParaRPr>
              <a:solidFill>
                <a:schemeClr val="lt2"/>
              </a:solidFill>
            </a:endParaRPr>
          </a:p>
          <a:p>
            <a:pPr marL="457200" lvl="0" indent="-342900" algn="l" rtl="0">
              <a:spcBef>
                <a:spcPts val="0"/>
              </a:spcBef>
              <a:spcAft>
                <a:spcPts val="0"/>
              </a:spcAft>
              <a:buClr>
                <a:schemeClr val="lt2"/>
              </a:buClr>
              <a:buSzPts val="1800"/>
              <a:buAutoNum type="arabicPeriod"/>
            </a:pPr>
            <a:r>
              <a:rPr lang="en">
                <a:solidFill>
                  <a:schemeClr val="lt2"/>
                </a:solidFill>
              </a:rPr>
              <a:t>Type “</a:t>
            </a:r>
            <a:r>
              <a:rPr lang="en">
                <a:solidFill>
                  <a:srgbClr val="FF0000"/>
                </a:solidFill>
              </a:rPr>
              <a:t>cd Desktop</a:t>
            </a:r>
            <a:r>
              <a:rPr lang="en">
                <a:solidFill>
                  <a:schemeClr val="lt2"/>
                </a:solidFill>
              </a:rPr>
              <a:t>” to change your current working directory to “Desktop”</a:t>
            </a:r>
            <a:endParaRPr>
              <a:solidFill>
                <a:schemeClr val="lt2"/>
              </a:solidFill>
            </a:endParaRPr>
          </a:p>
          <a:p>
            <a:pPr>
              <a:lnSpc>
                <a:spcPct val="114999"/>
              </a:lnSpc>
              <a:buClr>
                <a:srgbClr val="EEEEEE"/>
              </a:buClr>
              <a:buAutoNum type="arabicPeriod"/>
            </a:pPr>
            <a:r>
              <a:rPr lang="en">
                <a:solidFill>
                  <a:schemeClr val="lt2"/>
                </a:solidFill>
              </a:rPr>
              <a:t>Type "</a:t>
            </a:r>
            <a:r>
              <a:rPr lang="en" err="1">
                <a:solidFill>
                  <a:srgbClr val="FF0000"/>
                </a:solidFill>
              </a:rPr>
              <a:t>mkdir</a:t>
            </a:r>
            <a:r>
              <a:rPr lang="en">
                <a:solidFill>
                  <a:srgbClr val="FF0000"/>
                </a:solidFill>
              </a:rPr>
              <a:t> workspace</a:t>
            </a:r>
            <a:r>
              <a:rPr lang="en">
                <a:solidFill>
                  <a:schemeClr val="lt2"/>
                </a:solidFill>
              </a:rPr>
              <a:t>" to create a folder on your desktop called "workspace"</a:t>
            </a:r>
          </a:p>
          <a:p>
            <a:pPr>
              <a:lnSpc>
                <a:spcPct val="114999"/>
              </a:lnSpc>
              <a:buClr>
                <a:srgbClr val="EEEEEE"/>
              </a:buClr>
              <a:buAutoNum type="arabicPeriod"/>
            </a:pPr>
            <a:r>
              <a:rPr lang="en">
                <a:solidFill>
                  <a:schemeClr val="lt2"/>
                </a:solidFill>
              </a:rPr>
              <a:t>Type "cd w"  and then hit "tab" before hitting enter to change your current working directory to “workspace”</a:t>
            </a:r>
          </a:p>
          <a:p>
            <a:pPr marL="0" indent="0">
              <a:spcBef>
                <a:spcPts val="1200"/>
              </a:spcBef>
              <a:buClr>
                <a:srgbClr val="595959"/>
              </a:buClr>
              <a:buNone/>
            </a:pPr>
            <a:endParaRPr lang="en">
              <a:solidFill>
                <a:schemeClr val="lt2"/>
              </a:solidFill>
            </a:endParaRPr>
          </a:p>
          <a:p>
            <a:pPr marL="0" lvl="0" indent="0" algn="l" rtl="0">
              <a:spcBef>
                <a:spcPts val="1200"/>
              </a:spcBef>
              <a:spcAft>
                <a:spcPts val="1200"/>
              </a:spcAft>
              <a:buNone/>
            </a:pPr>
            <a:r>
              <a:rPr lang="en" u="sng">
                <a:solidFill>
                  <a:srgbClr val="FF0000"/>
                </a:solidFill>
              </a:rPr>
              <a:t>Hint:</a:t>
            </a:r>
            <a:r>
              <a:rPr lang="en">
                <a:solidFill>
                  <a:srgbClr val="FF0000"/>
                </a:solidFill>
              </a:rPr>
              <a:t> Hit the “tab” button to autocomplete commands, filenames, etc. in the terminal</a:t>
            </a:r>
            <a:endParaRPr>
              <a:solidFill>
                <a:srgbClr val="FF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
                <a:solidFill>
                  <a:schemeClr val="lt1"/>
                </a:solidFill>
              </a:rPr>
              <a:t>How to git: Option 2 GitHub Desktop</a:t>
            </a:r>
            <a:endParaRPr lang="en-US">
              <a:solidFill>
                <a:schemeClr val="lt1"/>
              </a:solidFill>
            </a:endParaRPr>
          </a:p>
        </p:txBody>
      </p:sp>
      <p:sp>
        <p:nvSpPr>
          <p:cNvPr id="133" name="Google Shape;133;p24"/>
          <p:cNvSpPr txBox="1">
            <a:spLocks noGrp="1"/>
          </p:cNvSpPr>
          <p:nvPr>
            <p:ph type="body" idx="1"/>
          </p:nvPr>
        </p:nvSpPr>
        <p:spPr>
          <a:xfrm>
            <a:off x="311700" y="1152475"/>
            <a:ext cx="3549239" cy="3416400"/>
          </a:xfrm>
          <a:prstGeom prst="rect">
            <a:avLst/>
          </a:prstGeom>
        </p:spPr>
        <p:txBody>
          <a:bodyPr spcFirstLastPara="1" wrap="square" lIns="91425" tIns="91425" rIns="91425" bIns="91425" anchor="t" anchorCtr="0">
            <a:normAutofit/>
          </a:bodyPr>
          <a:lstStyle/>
          <a:p>
            <a:pPr>
              <a:buClr>
                <a:schemeClr val="lt2"/>
              </a:buClr>
              <a:buAutoNum type="arabicPeriod"/>
            </a:pPr>
            <a:r>
              <a:rPr lang="en">
                <a:solidFill>
                  <a:schemeClr val="lt2"/>
                </a:solidFill>
              </a:rPr>
              <a:t>GUI application that works with most git cloud providers:</a:t>
            </a:r>
          </a:p>
          <a:p>
            <a:pPr lvl="1">
              <a:lnSpc>
                <a:spcPct val="114999"/>
              </a:lnSpc>
              <a:buClr>
                <a:srgbClr val="EEEEEE"/>
              </a:buClr>
              <a:buSzPts val="1800"/>
              <a:buFont typeface="Courier New"/>
              <a:buChar char="o"/>
            </a:pPr>
            <a:r>
              <a:rPr lang="en">
                <a:solidFill>
                  <a:schemeClr val="lt2"/>
                </a:solidFill>
              </a:rPr>
              <a:t>GitHub</a:t>
            </a:r>
          </a:p>
          <a:p>
            <a:pPr lvl="1">
              <a:lnSpc>
                <a:spcPct val="114999"/>
              </a:lnSpc>
              <a:buClr>
                <a:srgbClr val="EEEEEE"/>
              </a:buClr>
              <a:buSzPts val="1800"/>
              <a:buFont typeface="Courier New"/>
              <a:buChar char="o"/>
            </a:pPr>
            <a:r>
              <a:rPr lang="en">
                <a:solidFill>
                  <a:schemeClr val="lt2"/>
                </a:solidFill>
              </a:rPr>
              <a:t>GitLab</a:t>
            </a:r>
          </a:p>
          <a:p>
            <a:pPr>
              <a:lnSpc>
                <a:spcPct val="114999"/>
              </a:lnSpc>
              <a:buClr>
                <a:srgbClr val="EEEEEE"/>
              </a:buClr>
              <a:buAutoNum type="arabicPeriod"/>
            </a:pPr>
            <a:r>
              <a:rPr lang="en">
                <a:solidFill>
                  <a:schemeClr val="lt2"/>
                </a:solidFill>
              </a:rPr>
              <a:t>No multi-user option :(</a:t>
            </a:r>
          </a:p>
          <a:p>
            <a:pPr>
              <a:lnSpc>
                <a:spcPct val="114999"/>
              </a:lnSpc>
              <a:buClr>
                <a:srgbClr val="EEEEEE"/>
              </a:buClr>
              <a:buAutoNum type="arabicPeriod"/>
            </a:pPr>
            <a:endParaRPr lang="en">
              <a:solidFill>
                <a:schemeClr val="lt2"/>
              </a:solidFill>
            </a:endParaRPr>
          </a:p>
          <a:p>
            <a:pPr marL="0" indent="0">
              <a:spcBef>
                <a:spcPts val="1200"/>
              </a:spcBef>
              <a:buNone/>
            </a:pPr>
            <a:endParaRPr lang="en-US">
              <a:solidFill>
                <a:schemeClr val="lt2"/>
              </a:solidFill>
            </a:endParaRPr>
          </a:p>
        </p:txBody>
      </p:sp>
      <p:pic>
        <p:nvPicPr>
          <p:cNvPr id="2" name="Picture 1" descr="A screenshot of a computer&#10;&#10;Description automatically generated">
            <a:extLst>
              <a:ext uri="{FF2B5EF4-FFF2-40B4-BE49-F238E27FC236}">
                <a16:creationId xmlns:a16="http://schemas.microsoft.com/office/drawing/2014/main" id="{82877A36-F6C5-77C4-E1E7-7B50F48C594B}"/>
              </a:ext>
            </a:extLst>
          </p:cNvPr>
          <p:cNvPicPr>
            <a:picLocks noChangeAspect="1"/>
          </p:cNvPicPr>
          <p:nvPr/>
        </p:nvPicPr>
        <p:blipFill>
          <a:blip r:embed="rId3"/>
          <a:stretch>
            <a:fillRect/>
          </a:stretch>
        </p:blipFill>
        <p:spPr>
          <a:xfrm>
            <a:off x="4025018" y="1152045"/>
            <a:ext cx="4432509" cy="3086100"/>
          </a:xfrm>
          <a:prstGeom prst="rect">
            <a:avLst/>
          </a:prstGeom>
        </p:spPr>
      </p:pic>
    </p:spTree>
    <p:extLst>
      <p:ext uri="{BB962C8B-B14F-4D97-AF65-F5344CB8AC3E}">
        <p14:creationId xmlns:p14="http://schemas.microsoft.com/office/powerpoint/2010/main" val="2444587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5"/>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General Workflow &amp; Commands: Clone</a:t>
            </a:r>
            <a:endParaRPr>
              <a:solidFill>
                <a:schemeClr val="lt1"/>
              </a:solidFill>
            </a:endParaRPr>
          </a:p>
        </p:txBody>
      </p:sp>
      <p:sp>
        <p:nvSpPr>
          <p:cNvPr id="139" name="Google Shape;139;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solidFill>
                  <a:schemeClr val="lt2"/>
                </a:solidFill>
              </a:rPr>
              <a:t>Clone (git clone </a:t>
            </a:r>
            <a:r>
              <a:rPr lang="en" sz="1500" dirty="0">
                <a:solidFill>
                  <a:schemeClr val="lt2"/>
                </a:solidFill>
              </a:rPr>
              <a:t>https://github.com/UCBoulder/GitWorkshop.git</a:t>
            </a:r>
            <a:r>
              <a:rPr lang="en" dirty="0">
                <a:solidFill>
                  <a:schemeClr val="lt2"/>
                </a:solidFill>
              </a:rPr>
              <a:t>)</a:t>
            </a:r>
            <a:endParaRPr dirty="0">
              <a:solidFill>
                <a:schemeClr val="lt2"/>
              </a:solidFill>
            </a:endParaRPr>
          </a:p>
          <a:p>
            <a:pPr indent="-325755">
              <a:spcBef>
                <a:spcPts val="1200"/>
              </a:spcBef>
              <a:buClr>
                <a:schemeClr val="lt2"/>
              </a:buClr>
              <a:buSzPct val="100000"/>
            </a:pPr>
            <a:r>
              <a:rPr lang="en" dirty="0">
                <a:solidFill>
                  <a:schemeClr val="lt2"/>
                </a:solidFill>
              </a:rPr>
              <a:t>Clones (downloads) a repository to a new local directory </a:t>
            </a:r>
            <a:endParaRPr dirty="0">
              <a:solidFill>
                <a:schemeClr val="lt2"/>
              </a:solidFill>
            </a:endParaRPr>
          </a:p>
          <a:p>
            <a:pPr indent="-325755">
              <a:buClr>
                <a:schemeClr val="lt2"/>
              </a:buClr>
              <a:buSzPct val="100000"/>
            </a:pPr>
            <a:r>
              <a:rPr lang="en" dirty="0">
                <a:solidFill>
                  <a:schemeClr val="lt2"/>
                </a:solidFill>
              </a:rPr>
              <a:t>This new directory well be linked to the remote repository  (remote-tracking)</a:t>
            </a:r>
            <a:endParaRPr dirty="0">
              <a:solidFill>
                <a:schemeClr val="lt2"/>
              </a:solidFill>
            </a:endParaRPr>
          </a:p>
          <a:p>
            <a:pPr marL="914400" lvl="1" indent="-304165" algn="l" rtl="0">
              <a:spcBef>
                <a:spcPts val="0"/>
              </a:spcBef>
              <a:spcAft>
                <a:spcPts val="0"/>
              </a:spcAft>
              <a:buClr>
                <a:schemeClr val="lt2"/>
              </a:buClr>
              <a:buSzPct val="100000"/>
              <a:buChar char="○"/>
            </a:pPr>
            <a:r>
              <a:rPr lang="en" dirty="0">
                <a:solidFill>
                  <a:schemeClr val="lt2"/>
                </a:solidFill>
              </a:rPr>
              <a:t>More specifically linked to the cloned branch of the repository</a:t>
            </a:r>
            <a:endParaRPr dirty="0">
              <a:solidFill>
                <a:schemeClr val="lt2"/>
              </a:solidFill>
            </a:endParaRPr>
          </a:p>
          <a:p>
            <a:pPr lvl="1" indent="-304165">
              <a:lnSpc>
                <a:spcPct val="114999"/>
              </a:lnSpc>
              <a:buClr>
                <a:srgbClr val="EEEEEE"/>
              </a:buClr>
              <a:buSzPct val="100000"/>
            </a:pPr>
            <a:r>
              <a:rPr lang="en" dirty="0">
                <a:solidFill>
                  <a:schemeClr val="lt2"/>
                </a:solidFill>
              </a:rPr>
              <a:t>This means git will now automatically track any changes inside that folder!</a:t>
            </a:r>
          </a:p>
          <a:p>
            <a:pPr lvl="1" indent="-304165">
              <a:lnSpc>
                <a:spcPct val="114999"/>
              </a:lnSpc>
              <a:buClr>
                <a:srgbClr val="EEEEEE"/>
              </a:buClr>
              <a:buSzPct val="100000"/>
            </a:pPr>
            <a:endParaRPr lang="en" dirty="0">
              <a:solidFill>
                <a:schemeClr val="lt2"/>
              </a:solidFill>
            </a:endParaRPr>
          </a:p>
          <a:p>
            <a:pPr indent="-304165">
              <a:lnSpc>
                <a:spcPct val="114999"/>
              </a:lnSpc>
              <a:buClr>
                <a:srgbClr val="EEEEEE"/>
              </a:buClr>
              <a:buSzPct val="100000"/>
            </a:pPr>
            <a:r>
              <a:rPr lang="en" dirty="0">
                <a:solidFill>
                  <a:schemeClr val="lt2"/>
                </a:solidFill>
              </a:rPr>
              <a:t>Create a Folder named "Workspace" or </a:t>
            </a:r>
            <a:r>
              <a:rPr lang="en" dirty="0" err="1">
                <a:solidFill>
                  <a:schemeClr val="lt2"/>
                </a:solidFill>
              </a:rPr>
              <a:t>GitHubRepositories</a:t>
            </a:r>
            <a:r>
              <a:rPr lang="en" dirty="0">
                <a:solidFill>
                  <a:schemeClr val="lt2"/>
                </a:solidFill>
              </a:rPr>
              <a:t>" on your computer</a:t>
            </a:r>
          </a:p>
          <a:p>
            <a:pPr lvl="1">
              <a:lnSpc>
                <a:spcPct val="114999"/>
              </a:lnSpc>
              <a:buClr>
                <a:srgbClr val="EEEEEE"/>
              </a:buClr>
              <a:buSzPct val="100000"/>
            </a:pPr>
            <a:r>
              <a:rPr lang="en" dirty="0">
                <a:solidFill>
                  <a:srgbClr val="FF0000"/>
                </a:solidFill>
              </a:rPr>
              <a:t>Make sure this folder is NOT tracked in OneDrive, Dropbox or similar. This can cause issues when using multiple computers!</a:t>
            </a:r>
          </a:p>
          <a:p>
            <a:pPr marL="610235" lvl="1" indent="0">
              <a:lnSpc>
                <a:spcPct val="114999"/>
              </a:lnSpc>
              <a:buClr>
                <a:srgbClr val="EEEEEE"/>
              </a:buClr>
              <a:buSzPct val="100000"/>
              <a:buNone/>
            </a:pPr>
            <a:endParaRPr lang="en">
              <a:solidFill>
                <a:schemeClr val="lt2"/>
              </a:solidFill>
            </a:endParaRPr>
          </a:p>
          <a:p>
            <a:pPr indent="-304165">
              <a:lnSpc>
                <a:spcPct val="114999"/>
              </a:lnSpc>
              <a:buClr>
                <a:srgbClr val="EEEEEE"/>
              </a:buClr>
              <a:buSzPct val="100000"/>
            </a:pPr>
            <a:endParaRPr lang="en">
              <a:solidFill>
                <a:schemeClr val="lt2"/>
              </a:solidFill>
            </a:endParaRPr>
          </a:p>
          <a:p>
            <a:pPr marL="0" indent="0">
              <a:spcBef>
                <a:spcPts val="1200"/>
              </a:spcBef>
              <a:buClr>
                <a:srgbClr val="595959"/>
              </a:buClr>
              <a:buNone/>
            </a:pPr>
            <a:endParaRPr lang="en">
              <a:solidFill>
                <a:schemeClr val="lt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5"/>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General Workflow &amp; Commands: Clone</a:t>
            </a:r>
            <a:endParaRPr>
              <a:solidFill>
                <a:schemeClr val="lt1"/>
              </a:solidFill>
            </a:endParaRPr>
          </a:p>
        </p:txBody>
      </p:sp>
      <p:sp>
        <p:nvSpPr>
          <p:cNvPr id="139" name="Google Shape;139;p25"/>
          <p:cNvSpPr txBox="1">
            <a:spLocks noGrp="1"/>
          </p:cNvSpPr>
          <p:nvPr>
            <p:ph type="body" idx="1"/>
          </p:nvPr>
        </p:nvSpPr>
        <p:spPr>
          <a:xfrm>
            <a:off x="222188" y="1014764"/>
            <a:ext cx="8520600" cy="3416400"/>
          </a:xfrm>
          <a:prstGeom prst="rect">
            <a:avLst/>
          </a:prstGeom>
        </p:spPr>
        <p:txBody>
          <a:bodyPr spcFirstLastPara="1" wrap="square" lIns="91425" tIns="91425" rIns="91425" bIns="91425" anchor="t" anchorCtr="0">
            <a:normAutofit/>
          </a:bodyPr>
          <a:lstStyle/>
          <a:p>
            <a:pPr marL="153035" indent="0">
              <a:lnSpc>
                <a:spcPct val="114999"/>
              </a:lnSpc>
              <a:buClr>
                <a:srgbClr val="EEEEEE"/>
              </a:buClr>
              <a:buSzPct val="100000"/>
              <a:buNone/>
            </a:pPr>
            <a:r>
              <a:rPr lang="en">
                <a:solidFill>
                  <a:schemeClr val="lt2"/>
                </a:solidFill>
              </a:rPr>
              <a:t>We'll work with the following repository for the rest of this workshop:</a:t>
            </a:r>
            <a:endParaRPr lang="en-US">
              <a:solidFill>
                <a:schemeClr val="lt2"/>
              </a:solidFill>
            </a:endParaRPr>
          </a:p>
          <a:p>
            <a:pPr indent="-304165">
              <a:lnSpc>
                <a:spcPct val="114999"/>
              </a:lnSpc>
              <a:buClr>
                <a:srgbClr val="EEEEEE"/>
              </a:buClr>
              <a:buSzPct val="100000"/>
            </a:pPr>
            <a:r>
              <a:rPr lang="en">
                <a:solidFill>
                  <a:schemeClr val="lt2"/>
                </a:solidFill>
                <a:hlinkClick r:id="rId3">
                  <a:extLst>
                    <a:ext uri="{A12FA001-AC4F-418D-AE19-62706E023703}">
                      <ahyp:hlinkClr xmlns:ahyp="http://schemas.microsoft.com/office/drawing/2018/hyperlinkcolor" val="tx"/>
                    </a:ext>
                  </a:extLst>
                </a:hlinkClick>
              </a:rPr>
              <a:t>https://github.com/UCBoulder/GitWorkshop</a:t>
            </a:r>
            <a:endParaRPr lang="en">
              <a:solidFill>
                <a:schemeClr val="lt2"/>
              </a:solidFill>
              <a:hlinkClick r:id="rId3"/>
            </a:endParaRPr>
          </a:p>
          <a:p>
            <a:pPr marL="153035" indent="0">
              <a:lnSpc>
                <a:spcPct val="114999"/>
              </a:lnSpc>
              <a:buClr>
                <a:srgbClr val="EEEEEE"/>
              </a:buClr>
              <a:buSzPct val="100000"/>
              <a:buNone/>
            </a:pPr>
            <a:endParaRPr lang="en">
              <a:solidFill>
                <a:schemeClr val="lt2"/>
              </a:solidFill>
            </a:endParaRPr>
          </a:p>
          <a:p>
            <a:pPr marL="153035" indent="0">
              <a:lnSpc>
                <a:spcPct val="114999"/>
              </a:lnSpc>
              <a:buClr>
                <a:srgbClr val="EEEEEE"/>
              </a:buClr>
              <a:buSzPct val="100000"/>
              <a:buNone/>
            </a:pPr>
            <a:endParaRPr lang="en">
              <a:solidFill>
                <a:schemeClr val="lt2"/>
              </a:solidFill>
            </a:endParaRPr>
          </a:p>
          <a:p>
            <a:pPr indent="-304165">
              <a:lnSpc>
                <a:spcPct val="114999"/>
              </a:lnSpc>
              <a:buClr>
                <a:srgbClr val="EEEEEE"/>
              </a:buClr>
              <a:buSzPct val="100000"/>
            </a:pPr>
            <a:endParaRPr lang="en">
              <a:solidFill>
                <a:schemeClr val="lt2"/>
              </a:solidFill>
            </a:endParaRPr>
          </a:p>
          <a:p>
            <a:pPr marL="0" indent="0">
              <a:spcBef>
                <a:spcPts val="1200"/>
              </a:spcBef>
              <a:buNone/>
            </a:pPr>
            <a:endParaRPr lang="en">
              <a:solidFill>
                <a:schemeClr val="lt2"/>
              </a:solidFill>
            </a:endParaRPr>
          </a:p>
        </p:txBody>
      </p:sp>
      <p:pic>
        <p:nvPicPr>
          <p:cNvPr id="3" name="Picture 2" descr="A screenshot of a computer&#10;&#10;Description automatically generated">
            <a:extLst>
              <a:ext uri="{FF2B5EF4-FFF2-40B4-BE49-F238E27FC236}">
                <a16:creationId xmlns:a16="http://schemas.microsoft.com/office/drawing/2014/main" id="{D53A716E-DE9C-3237-AB79-36E80F41E59E}"/>
              </a:ext>
            </a:extLst>
          </p:cNvPr>
          <p:cNvPicPr>
            <a:picLocks noChangeAspect="1"/>
          </p:cNvPicPr>
          <p:nvPr/>
        </p:nvPicPr>
        <p:blipFill>
          <a:blip r:embed="rId4"/>
          <a:stretch>
            <a:fillRect/>
          </a:stretch>
        </p:blipFill>
        <p:spPr>
          <a:xfrm>
            <a:off x="743639" y="1763962"/>
            <a:ext cx="4572000" cy="3061541"/>
          </a:xfrm>
          <a:prstGeom prst="rect">
            <a:avLst/>
          </a:prstGeom>
        </p:spPr>
      </p:pic>
    </p:spTree>
    <p:extLst>
      <p:ext uri="{BB962C8B-B14F-4D97-AF65-F5344CB8AC3E}">
        <p14:creationId xmlns:p14="http://schemas.microsoft.com/office/powerpoint/2010/main" val="2614722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137"/>
        <p:cNvGrpSpPr/>
        <p:nvPr/>
      </p:nvGrpSpPr>
      <p:grpSpPr>
        <a:xfrm>
          <a:off x="0" y="0"/>
          <a:ext cx="0" cy="0"/>
          <a:chOff x="0" y="0"/>
          <a:chExt cx="0" cy="0"/>
        </a:xfrm>
      </p:grpSpPr>
      <p:sp>
        <p:nvSpPr>
          <p:cNvPr id="138" name="Google Shape;138;p25"/>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r>
              <a:rPr lang="en">
                <a:solidFill>
                  <a:schemeClr val="lt2"/>
                </a:solidFill>
              </a:rPr>
              <a:t>Git </a:t>
            </a:r>
            <a:r>
              <a:rPr lang="en">
                <a:solidFill>
                  <a:schemeClr val="lt1"/>
                </a:solidFill>
              </a:rPr>
              <a:t>Workflow &amp; Commands: Clone</a:t>
            </a:r>
            <a:br>
              <a:rPr lang="en">
                <a:solidFill>
                  <a:schemeClr val="lt1"/>
                </a:solidFill>
              </a:rPr>
            </a:br>
            <a:endParaRPr lang="en-US">
              <a:solidFill>
                <a:schemeClr val="lt1"/>
              </a:solidFill>
            </a:endParaRPr>
          </a:p>
        </p:txBody>
      </p:sp>
      <p:sp>
        <p:nvSpPr>
          <p:cNvPr id="139" name="Google Shape;139;p25"/>
          <p:cNvSpPr txBox="1">
            <a:spLocks noGrp="1"/>
          </p:cNvSpPr>
          <p:nvPr>
            <p:ph type="body" idx="1"/>
          </p:nvPr>
        </p:nvSpPr>
        <p:spPr>
          <a:xfrm>
            <a:off x="311700" y="1124933"/>
            <a:ext cx="3659407" cy="3443942"/>
          </a:xfrm>
          <a:prstGeom prst="rect">
            <a:avLst/>
          </a:prstGeom>
        </p:spPr>
        <p:txBody>
          <a:bodyPr spcFirstLastPara="1" wrap="square" lIns="91425" tIns="91425" rIns="91425" bIns="91425" anchor="t" anchorCtr="0">
            <a:normAutofit/>
          </a:bodyPr>
          <a:lstStyle/>
          <a:p>
            <a:pPr marL="0" indent="0">
              <a:lnSpc>
                <a:spcPct val="114999"/>
              </a:lnSpc>
              <a:spcBef>
                <a:spcPts val="1200"/>
              </a:spcBef>
              <a:buNone/>
            </a:pPr>
            <a:r>
              <a:rPr lang="en" sz="1500">
                <a:solidFill>
                  <a:schemeClr val="lt2"/>
                </a:solidFill>
              </a:rPr>
              <a:t>Git Bash:</a:t>
            </a:r>
            <a:endParaRPr lang="en-US" sz="1500">
              <a:solidFill>
                <a:schemeClr val="lt2"/>
              </a:solidFill>
            </a:endParaRPr>
          </a:p>
          <a:p>
            <a:pPr marL="0" indent="0">
              <a:lnSpc>
                <a:spcPct val="114999"/>
              </a:lnSpc>
              <a:spcBef>
                <a:spcPts val="1200"/>
              </a:spcBef>
              <a:buNone/>
            </a:pPr>
            <a:r>
              <a:rPr lang="en" sz="1500">
                <a:solidFill>
                  <a:schemeClr val="lt2"/>
                </a:solidFill>
              </a:rPr>
              <a:t>Start in the "workspace folder"</a:t>
            </a:r>
          </a:p>
          <a:p>
            <a:pPr marL="342900">
              <a:lnSpc>
                <a:spcPct val="114999"/>
              </a:lnSpc>
              <a:spcBef>
                <a:spcPts val="1200"/>
              </a:spcBef>
              <a:buAutoNum type="arabicPeriod"/>
            </a:pPr>
            <a:r>
              <a:rPr lang="en" sz="1500">
                <a:solidFill>
                  <a:schemeClr val="lt2"/>
                </a:solidFill>
              </a:rPr>
              <a:t>Type “</a:t>
            </a:r>
            <a:r>
              <a:rPr lang="en" sz="1500">
                <a:solidFill>
                  <a:srgbClr val="FF0000"/>
                </a:solidFill>
              </a:rPr>
              <a:t>git clone </a:t>
            </a:r>
            <a:r>
              <a:rPr lang="en" sz="1500">
                <a:solidFill>
                  <a:srgbClr val="FF0000"/>
                </a:solidFill>
                <a:hlinkClick r:id="rId3">
                  <a:extLst>
                    <a:ext uri="{A12FA001-AC4F-418D-AE19-62706E023703}">
                      <ahyp:hlinkClr xmlns:ahyp="http://schemas.microsoft.com/office/drawing/2018/hyperlinkcolor" val="tx"/>
                    </a:ext>
                  </a:extLst>
                </a:hlinkClick>
              </a:rPr>
              <a:t>https://github.com/UCBoulder/GitWorkshop.git</a:t>
            </a:r>
            <a:r>
              <a:rPr lang="en" sz="1500">
                <a:solidFill>
                  <a:schemeClr val="lt2"/>
                </a:solidFill>
              </a:rPr>
              <a:t>”</a:t>
            </a:r>
            <a:endParaRPr lang="en-US" sz="1500">
              <a:solidFill>
                <a:schemeClr val="lt2"/>
              </a:solidFill>
            </a:endParaRPr>
          </a:p>
          <a:p>
            <a:pPr marL="342900">
              <a:lnSpc>
                <a:spcPct val="114999"/>
              </a:lnSpc>
              <a:spcBef>
                <a:spcPts val="1200"/>
              </a:spcBef>
              <a:buAutoNum type="arabicPeriod"/>
            </a:pPr>
            <a:r>
              <a:rPr lang="en" sz="1500">
                <a:solidFill>
                  <a:schemeClr val="lt2"/>
                </a:solidFill>
              </a:rPr>
              <a:t>Type “</a:t>
            </a:r>
            <a:r>
              <a:rPr lang="en" sz="1500">
                <a:solidFill>
                  <a:srgbClr val="FF0000"/>
                </a:solidFill>
              </a:rPr>
              <a:t>cd Git-Workshop</a:t>
            </a:r>
            <a:r>
              <a:rPr lang="en" sz="1500">
                <a:solidFill>
                  <a:schemeClr val="lt2"/>
                </a:solidFill>
              </a:rPr>
              <a:t>”</a:t>
            </a:r>
            <a:endParaRPr lang="en-US" sz="1500">
              <a:solidFill>
                <a:schemeClr val="lt2"/>
              </a:solidFill>
            </a:endParaRPr>
          </a:p>
          <a:p>
            <a:pPr marL="0" indent="0">
              <a:lnSpc>
                <a:spcPct val="114999"/>
              </a:lnSpc>
              <a:buClr>
                <a:srgbClr val="595959"/>
              </a:buClr>
              <a:buNone/>
            </a:pPr>
            <a:endParaRPr lang="en">
              <a:solidFill>
                <a:schemeClr val="lt2"/>
              </a:solidFill>
            </a:endParaRPr>
          </a:p>
          <a:p>
            <a:pPr marL="0" indent="0" algn="l">
              <a:spcBef>
                <a:spcPts val="1200"/>
              </a:spcBef>
              <a:spcAft>
                <a:spcPts val="0"/>
              </a:spcAft>
              <a:buNone/>
            </a:pPr>
            <a:endParaRPr lang="en">
              <a:solidFill>
                <a:schemeClr val="lt2"/>
              </a:solidFill>
            </a:endParaRPr>
          </a:p>
          <a:p>
            <a:pPr marL="0" lvl="0" indent="0" algn="l" rtl="0">
              <a:spcBef>
                <a:spcPts val="1200"/>
              </a:spcBef>
              <a:spcAft>
                <a:spcPts val="0"/>
              </a:spcAft>
              <a:buNone/>
            </a:pPr>
            <a:endParaRPr lang="en">
              <a:solidFill>
                <a:schemeClr val="lt2"/>
              </a:solidFill>
            </a:endParaRPr>
          </a:p>
        </p:txBody>
      </p:sp>
    </p:spTree>
    <p:extLst>
      <p:ext uri="{BB962C8B-B14F-4D97-AF65-F5344CB8AC3E}">
        <p14:creationId xmlns:p14="http://schemas.microsoft.com/office/powerpoint/2010/main" val="190879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5"/>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r>
              <a:rPr lang="en">
                <a:solidFill>
                  <a:schemeClr val="lt2"/>
                </a:solidFill>
              </a:rPr>
              <a:t>Git </a:t>
            </a:r>
            <a:r>
              <a:rPr lang="en">
                <a:solidFill>
                  <a:schemeClr val="lt1"/>
                </a:solidFill>
              </a:rPr>
              <a:t>Workflow &amp; Commands: Clone</a:t>
            </a:r>
            <a:br>
              <a:rPr lang="en">
                <a:solidFill>
                  <a:schemeClr val="lt1"/>
                </a:solidFill>
              </a:rPr>
            </a:br>
            <a:endParaRPr lang="en-US">
              <a:solidFill>
                <a:schemeClr val="lt1"/>
              </a:solidFill>
            </a:endParaRPr>
          </a:p>
        </p:txBody>
      </p:sp>
      <p:sp>
        <p:nvSpPr>
          <p:cNvPr id="139" name="Google Shape;139;p25"/>
          <p:cNvSpPr txBox="1">
            <a:spLocks noGrp="1"/>
          </p:cNvSpPr>
          <p:nvPr>
            <p:ph type="body" idx="1"/>
          </p:nvPr>
        </p:nvSpPr>
        <p:spPr>
          <a:xfrm>
            <a:off x="311700" y="1124933"/>
            <a:ext cx="3659407" cy="3443942"/>
          </a:xfrm>
          <a:prstGeom prst="rect">
            <a:avLst/>
          </a:prstGeom>
        </p:spPr>
        <p:txBody>
          <a:bodyPr spcFirstLastPara="1" wrap="square" lIns="91425" tIns="91425" rIns="91425" bIns="91425" anchor="t" anchorCtr="0">
            <a:normAutofit/>
          </a:bodyPr>
          <a:lstStyle/>
          <a:p>
            <a:pPr marL="0" indent="0">
              <a:lnSpc>
                <a:spcPct val="114999"/>
              </a:lnSpc>
              <a:spcBef>
                <a:spcPts val="1200"/>
              </a:spcBef>
              <a:buNone/>
            </a:pPr>
            <a:r>
              <a:rPr lang="en-US" sz="1500">
                <a:solidFill>
                  <a:schemeClr val="lt2"/>
                </a:solidFill>
              </a:rPr>
              <a:t>GitHub Desktop:</a:t>
            </a:r>
          </a:p>
          <a:p>
            <a:pPr marL="342900">
              <a:lnSpc>
                <a:spcPct val="114999"/>
              </a:lnSpc>
              <a:spcBef>
                <a:spcPts val="1200"/>
              </a:spcBef>
              <a:buAutoNum type="arabicPeriod"/>
            </a:pPr>
            <a:r>
              <a:rPr lang="en-US" sz="1500">
                <a:solidFill>
                  <a:schemeClr val="bg1"/>
                </a:solidFill>
              </a:rPr>
              <a:t>File -&gt; Clone Repository</a:t>
            </a:r>
          </a:p>
          <a:p>
            <a:pPr marL="800100" lvl="1" indent="-342900">
              <a:lnSpc>
                <a:spcPct val="114999"/>
              </a:lnSpc>
              <a:spcBef>
                <a:spcPts val="1200"/>
              </a:spcBef>
              <a:buClr>
                <a:srgbClr val="595959"/>
              </a:buClr>
              <a:buSzPts val="1800"/>
              <a:buFont typeface="Courier New"/>
              <a:buChar char="o"/>
            </a:pPr>
            <a:r>
              <a:rPr lang="en-US" sz="1100">
                <a:solidFill>
                  <a:schemeClr val="bg1"/>
                </a:solidFill>
              </a:rPr>
              <a:t>Select the URL tab</a:t>
            </a:r>
          </a:p>
          <a:p>
            <a:pPr marL="342900">
              <a:lnSpc>
                <a:spcPct val="114999"/>
              </a:lnSpc>
              <a:spcBef>
                <a:spcPts val="1200"/>
              </a:spcBef>
              <a:buClr>
                <a:srgbClr val="595959"/>
              </a:buClr>
              <a:buAutoNum type="arabicPeriod"/>
            </a:pPr>
            <a:r>
              <a:rPr lang="en-US" sz="1500">
                <a:solidFill>
                  <a:schemeClr val="bg1"/>
                </a:solidFill>
              </a:rPr>
              <a:t>Paste the URL in the top field:</a:t>
            </a:r>
            <a:br>
              <a:rPr lang="en-US" sz="1500">
                <a:solidFill>
                  <a:schemeClr val="bg1"/>
                </a:solidFill>
              </a:rPr>
            </a:br>
            <a:r>
              <a:rPr lang="en" sz="1500">
                <a:solidFill>
                  <a:srgbClr val="FF0000"/>
                </a:solidFill>
                <a:hlinkClick r:id="rId3">
                  <a:extLst>
                    <a:ext uri="{A12FA001-AC4F-418D-AE19-62706E023703}">
                      <ahyp:hlinkClr xmlns:ahyp="http://schemas.microsoft.com/office/drawing/2018/hyperlinkcolor" val="tx"/>
                    </a:ext>
                  </a:extLst>
                </a:hlinkClick>
              </a:rPr>
              <a:t>https://github.com/UCBoulder/GitWorkshop.git</a:t>
            </a:r>
            <a:endParaRPr lang="en-US" sz="1500">
              <a:solidFill>
                <a:srgbClr val="FF0000"/>
              </a:solidFill>
              <a:hlinkClick r:id="rId3">
                <a:extLst>
                  <a:ext uri="{A12FA001-AC4F-418D-AE19-62706E023703}">
                    <ahyp:hlinkClr xmlns:ahyp="http://schemas.microsoft.com/office/drawing/2018/hyperlinkcolor" val="tx"/>
                  </a:ext>
                </a:extLst>
              </a:hlinkClick>
            </a:endParaRPr>
          </a:p>
          <a:p>
            <a:pPr marL="342900">
              <a:lnSpc>
                <a:spcPct val="114999"/>
              </a:lnSpc>
              <a:spcBef>
                <a:spcPts val="1200"/>
              </a:spcBef>
              <a:buClr>
                <a:srgbClr val="595959"/>
              </a:buClr>
              <a:buAutoNum type="arabicPeriod"/>
            </a:pPr>
            <a:r>
              <a:rPr lang="en" sz="1500">
                <a:solidFill>
                  <a:schemeClr val="bg1"/>
                </a:solidFill>
              </a:rPr>
              <a:t>Choose the "</a:t>
            </a:r>
            <a:r>
              <a:rPr lang="en" sz="1500">
                <a:solidFill>
                  <a:srgbClr val="FF0000"/>
                </a:solidFill>
              </a:rPr>
              <a:t>Workspace</a:t>
            </a:r>
            <a:r>
              <a:rPr lang="en" sz="1500">
                <a:solidFill>
                  <a:schemeClr val="bg1"/>
                </a:solidFill>
              </a:rPr>
              <a:t>" folder as your local path</a:t>
            </a:r>
          </a:p>
          <a:p>
            <a:pPr marL="342900" algn="l">
              <a:lnSpc>
                <a:spcPct val="114999"/>
              </a:lnSpc>
              <a:spcBef>
                <a:spcPts val="1200"/>
              </a:spcBef>
              <a:spcAft>
                <a:spcPts val="0"/>
              </a:spcAft>
              <a:buAutoNum type="arabicPeriod"/>
            </a:pPr>
            <a:endParaRPr lang="en-US" sz="1500">
              <a:solidFill>
                <a:srgbClr val="FFFFFF"/>
              </a:solidFill>
            </a:endParaRPr>
          </a:p>
          <a:p>
            <a:pPr marL="0" lvl="0" indent="0" algn="l" rtl="0">
              <a:lnSpc>
                <a:spcPct val="114999"/>
              </a:lnSpc>
              <a:spcAft>
                <a:spcPts val="0"/>
              </a:spcAft>
              <a:buNone/>
            </a:pPr>
            <a:endParaRPr lang="en">
              <a:solidFill>
                <a:schemeClr val="lt2"/>
              </a:solidFill>
            </a:endParaRPr>
          </a:p>
          <a:p>
            <a:pPr marL="0" indent="0">
              <a:spcBef>
                <a:spcPts val="1200"/>
              </a:spcBef>
              <a:buNone/>
            </a:pPr>
            <a:endParaRPr lang="en">
              <a:solidFill>
                <a:schemeClr val="lt2"/>
              </a:solidFill>
            </a:endParaRPr>
          </a:p>
          <a:p>
            <a:pPr marL="0" indent="0">
              <a:spcBef>
                <a:spcPts val="1200"/>
              </a:spcBef>
              <a:buNone/>
            </a:pPr>
            <a:endParaRPr lang="en">
              <a:solidFill>
                <a:schemeClr val="lt2"/>
              </a:solidFill>
            </a:endParaRPr>
          </a:p>
        </p:txBody>
      </p:sp>
      <p:pic>
        <p:nvPicPr>
          <p:cNvPr id="5" name="Picture 4" descr="A screenshot of a computer&#10;&#10;Description automatically generated">
            <a:extLst>
              <a:ext uri="{FF2B5EF4-FFF2-40B4-BE49-F238E27FC236}">
                <a16:creationId xmlns:a16="http://schemas.microsoft.com/office/drawing/2014/main" id="{B3EC8521-7ECB-2498-1BDA-737B48893C24}"/>
              </a:ext>
            </a:extLst>
          </p:cNvPr>
          <p:cNvPicPr>
            <a:picLocks noChangeAspect="1"/>
          </p:cNvPicPr>
          <p:nvPr/>
        </p:nvPicPr>
        <p:blipFill rotWithShape="1">
          <a:blip r:embed="rId4"/>
          <a:srcRect t="893" r="308" b="1339"/>
          <a:stretch/>
        </p:blipFill>
        <p:spPr>
          <a:xfrm>
            <a:off x="3969642" y="1061641"/>
            <a:ext cx="4454794" cy="3017233"/>
          </a:xfrm>
          <a:prstGeom prst="rect">
            <a:avLst/>
          </a:prstGeom>
        </p:spPr>
      </p:pic>
    </p:spTree>
    <p:extLst>
      <p:ext uri="{BB962C8B-B14F-4D97-AF65-F5344CB8AC3E}">
        <p14:creationId xmlns:p14="http://schemas.microsoft.com/office/powerpoint/2010/main" val="2674989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5"/>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r>
              <a:rPr lang="en">
                <a:solidFill>
                  <a:schemeClr val="lt2"/>
                </a:solidFill>
              </a:rPr>
              <a:t>Git Workflow &amp; Commands: Branches</a:t>
            </a:r>
          </a:p>
          <a:p>
            <a:pPr marL="0" lvl="0" indent="0" algn="l">
              <a:spcBef>
                <a:spcPts val="0"/>
              </a:spcBef>
              <a:spcAft>
                <a:spcPts val="0"/>
              </a:spcAft>
              <a:buNone/>
            </a:pPr>
            <a:endParaRPr lang="en">
              <a:solidFill>
                <a:schemeClr val="lt1"/>
              </a:solidFill>
            </a:endParaRPr>
          </a:p>
        </p:txBody>
      </p:sp>
      <p:sp>
        <p:nvSpPr>
          <p:cNvPr id="5" name="Text Placeholder 4">
            <a:extLst>
              <a:ext uri="{FF2B5EF4-FFF2-40B4-BE49-F238E27FC236}">
                <a16:creationId xmlns:a16="http://schemas.microsoft.com/office/drawing/2014/main" id="{D1D8EA74-05D7-35EB-B84B-E3A72643664F}"/>
              </a:ext>
            </a:extLst>
          </p:cNvPr>
          <p:cNvSpPr>
            <a:spLocks noGrp="1"/>
          </p:cNvSpPr>
          <p:nvPr>
            <p:ph type="body" idx="1"/>
          </p:nvPr>
        </p:nvSpPr>
        <p:spPr>
          <a:xfrm>
            <a:off x="311700" y="1140141"/>
            <a:ext cx="4119354" cy="3428734"/>
          </a:xfrm>
        </p:spPr>
        <p:txBody>
          <a:bodyPr/>
          <a:lstStyle/>
          <a:p>
            <a:pPr marL="114300" indent="0">
              <a:lnSpc>
                <a:spcPct val="114999"/>
              </a:lnSpc>
              <a:spcBef>
                <a:spcPts val="1200"/>
              </a:spcBef>
              <a:buNone/>
            </a:pPr>
            <a:r>
              <a:rPr lang="en-US" sz="1500">
                <a:solidFill>
                  <a:schemeClr val="lt2"/>
                </a:solidFill>
              </a:rPr>
              <a:t>Branches organize a "unit of work"</a:t>
            </a:r>
          </a:p>
          <a:p>
            <a:pPr marL="114300" indent="0">
              <a:lnSpc>
                <a:spcPct val="114999"/>
              </a:lnSpc>
              <a:spcBef>
                <a:spcPts val="1200"/>
              </a:spcBef>
              <a:buNone/>
            </a:pPr>
            <a:r>
              <a:rPr lang="en-US" sz="1500">
                <a:solidFill>
                  <a:schemeClr val="lt2"/>
                </a:solidFill>
              </a:rPr>
              <a:t>Use a branch per feature/experiment.</a:t>
            </a:r>
          </a:p>
          <a:p>
            <a:pPr lvl="1">
              <a:lnSpc>
                <a:spcPct val="114999"/>
              </a:lnSpc>
              <a:spcBef>
                <a:spcPts val="1200"/>
              </a:spcBef>
            </a:pPr>
            <a:r>
              <a:rPr lang="en-US" sz="1100">
                <a:solidFill>
                  <a:schemeClr val="lt2"/>
                </a:solidFill>
              </a:rPr>
              <a:t>Ex: adding a new sensor to a copter</a:t>
            </a:r>
          </a:p>
          <a:p>
            <a:pPr lvl="1">
              <a:lnSpc>
                <a:spcPct val="114999"/>
              </a:lnSpc>
              <a:spcBef>
                <a:spcPts val="1200"/>
              </a:spcBef>
            </a:pPr>
            <a:r>
              <a:rPr lang="en-US" sz="1100">
                <a:solidFill>
                  <a:schemeClr val="lt2"/>
                </a:solidFill>
              </a:rPr>
              <a:t>Ex: Fixing a bug gets its own branch</a:t>
            </a:r>
          </a:p>
          <a:p>
            <a:pPr>
              <a:lnSpc>
                <a:spcPct val="114999"/>
              </a:lnSpc>
              <a:spcBef>
                <a:spcPts val="1200"/>
              </a:spcBef>
            </a:pPr>
            <a:r>
              <a:rPr lang="en-US" sz="1500">
                <a:solidFill>
                  <a:schemeClr val="lt2"/>
                </a:solidFill>
              </a:rPr>
              <a:t>Branches contain a group of changes that can be easily reverted</a:t>
            </a:r>
          </a:p>
          <a:p>
            <a:pPr marL="400050" indent="-285750">
              <a:lnSpc>
                <a:spcPct val="114999"/>
              </a:lnSpc>
              <a:spcBef>
                <a:spcPts val="1200"/>
              </a:spcBef>
            </a:pPr>
            <a:endParaRPr lang="en-US" sz="1500">
              <a:solidFill>
                <a:srgbClr val="EEEEEE"/>
              </a:solidFill>
            </a:endParaRPr>
          </a:p>
          <a:p>
            <a:pPr>
              <a:lnSpc>
                <a:spcPct val="114999"/>
              </a:lnSpc>
              <a:spcBef>
                <a:spcPts val="1200"/>
              </a:spcBef>
            </a:pPr>
            <a:endParaRPr lang="en-US" sz="1500">
              <a:solidFill>
                <a:srgbClr val="FF0000"/>
              </a:solidFill>
            </a:endParaRPr>
          </a:p>
          <a:p>
            <a:pPr>
              <a:lnSpc>
                <a:spcPct val="114999"/>
              </a:lnSpc>
              <a:spcBef>
                <a:spcPts val="1200"/>
              </a:spcBef>
            </a:pPr>
            <a:endParaRPr lang="en-US" sz="1500">
              <a:solidFill>
                <a:srgbClr val="FF0000"/>
              </a:solidFill>
            </a:endParaRPr>
          </a:p>
        </p:txBody>
      </p:sp>
      <p:pic>
        <p:nvPicPr>
          <p:cNvPr id="3" name="Graphic 2">
            <a:extLst>
              <a:ext uri="{FF2B5EF4-FFF2-40B4-BE49-F238E27FC236}">
                <a16:creationId xmlns:a16="http://schemas.microsoft.com/office/drawing/2014/main" id="{CE1FD71B-0E71-954C-B779-911B2EFC45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57700" y="1263015"/>
            <a:ext cx="4572000" cy="2617470"/>
          </a:xfrm>
          <a:prstGeom prst="rect">
            <a:avLst/>
          </a:prstGeom>
        </p:spPr>
      </p:pic>
    </p:spTree>
    <p:extLst>
      <p:ext uri="{BB962C8B-B14F-4D97-AF65-F5344CB8AC3E}">
        <p14:creationId xmlns:p14="http://schemas.microsoft.com/office/powerpoint/2010/main" val="3207309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137"/>
        <p:cNvGrpSpPr/>
        <p:nvPr/>
      </p:nvGrpSpPr>
      <p:grpSpPr>
        <a:xfrm>
          <a:off x="0" y="0"/>
          <a:ext cx="0" cy="0"/>
          <a:chOff x="0" y="0"/>
          <a:chExt cx="0" cy="0"/>
        </a:xfrm>
      </p:grpSpPr>
      <p:sp>
        <p:nvSpPr>
          <p:cNvPr id="138" name="Google Shape;138;p25"/>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r>
              <a:rPr lang="en">
                <a:solidFill>
                  <a:schemeClr val="lt2"/>
                </a:solidFill>
              </a:rPr>
              <a:t>Git Workflow &amp; Commands: Create new branch</a:t>
            </a:r>
          </a:p>
          <a:p>
            <a:pPr marL="0" lvl="0" indent="0" algn="l">
              <a:spcBef>
                <a:spcPts val="0"/>
              </a:spcBef>
              <a:spcAft>
                <a:spcPts val="0"/>
              </a:spcAft>
              <a:buNone/>
            </a:pPr>
            <a:endParaRPr lang="en">
              <a:solidFill>
                <a:schemeClr val="lt1"/>
              </a:solidFill>
            </a:endParaRPr>
          </a:p>
        </p:txBody>
      </p:sp>
      <p:sp>
        <p:nvSpPr>
          <p:cNvPr id="139" name="Google Shape;139;p25"/>
          <p:cNvSpPr txBox="1">
            <a:spLocks noGrp="1"/>
          </p:cNvSpPr>
          <p:nvPr>
            <p:ph type="body" idx="1"/>
          </p:nvPr>
        </p:nvSpPr>
        <p:spPr>
          <a:xfrm>
            <a:off x="311700" y="1124933"/>
            <a:ext cx="3872858" cy="3443942"/>
          </a:xfrm>
          <a:prstGeom prst="rect">
            <a:avLst/>
          </a:prstGeom>
        </p:spPr>
        <p:txBody>
          <a:bodyPr spcFirstLastPara="1" wrap="square" lIns="91425" tIns="91425" rIns="91425" bIns="91425" anchor="t" anchorCtr="0">
            <a:normAutofit/>
          </a:bodyPr>
          <a:lstStyle/>
          <a:p>
            <a:pPr marL="0" indent="0">
              <a:lnSpc>
                <a:spcPct val="114999"/>
              </a:lnSpc>
              <a:spcBef>
                <a:spcPts val="1200"/>
              </a:spcBef>
              <a:buNone/>
            </a:pPr>
            <a:r>
              <a:rPr lang="en" sz="1500">
                <a:solidFill>
                  <a:schemeClr val="lt2"/>
                </a:solidFill>
              </a:rPr>
              <a:t>Git Bash:</a:t>
            </a:r>
            <a:endParaRPr lang="en-US" sz="1500">
              <a:solidFill>
                <a:schemeClr val="lt2"/>
              </a:solidFill>
            </a:endParaRPr>
          </a:p>
          <a:p>
            <a:pPr marL="0" indent="0">
              <a:lnSpc>
                <a:spcPct val="114999"/>
              </a:lnSpc>
              <a:spcBef>
                <a:spcPts val="1200"/>
              </a:spcBef>
              <a:buNone/>
            </a:pPr>
            <a:r>
              <a:rPr lang="en" sz="1500">
                <a:solidFill>
                  <a:schemeClr val="lt2"/>
                </a:solidFill>
              </a:rPr>
              <a:t>Start in the "Git-Workshop" folder</a:t>
            </a:r>
          </a:p>
          <a:p>
            <a:pPr marL="342900">
              <a:lnSpc>
                <a:spcPct val="114999"/>
              </a:lnSpc>
              <a:spcBef>
                <a:spcPts val="1200"/>
              </a:spcBef>
              <a:buAutoNum type="arabicPeriod"/>
            </a:pPr>
            <a:r>
              <a:rPr lang="en" sz="1500">
                <a:solidFill>
                  <a:schemeClr val="lt2"/>
                </a:solidFill>
              </a:rPr>
              <a:t>Type “</a:t>
            </a:r>
            <a:r>
              <a:rPr lang="en" sz="1500">
                <a:solidFill>
                  <a:srgbClr val="FF0000"/>
                </a:solidFill>
              </a:rPr>
              <a:t>git status</a:t>
            </a:r>
            <a:r>
              <a:rPr lang="en" sz="1500">
                <a:solidFill>
                  <a:schemeClr val="lt2"/>
                </a:solidFill>
              </a:rPr>
              <a:t>”</a:t>
            </a:r>
            <a:endParaRPr lang="en-US" sz="1500">
              <a:solidFill>
                <a:schemeClr val="lt2"/>
              </a:solidFill>
            </a:endParaRPr>
          </a:p>
          <a:p>
            <a:pPr marL="495935" lvl="1" indent="0">
              <a:lnSpc>
                <a:spcPct val="114999"/>
              </a:lnSpc>
              <a:spcBef>
                <a:spcPts val="1200"/>
              </a:spcBef>
              <a:buSzPts val="1800"/>
              <a:buNone/>
            </a:pPr>
            <a:r>
              <a:rPr lang="en" sz="1100">
                <a:solidFill>
                  <a:schemeClr val="lt2"/>
                </a:solidFill>
              </a:rPr>
              <a:t>If you get an error you are in the wrong folder!</a:t>
            </a:r>
          </a:p>
          <a:p>
            <a:pPr marL="342900">
              <a:lnSpc>
                <a:spcPct val="114999"/>
              </a:lnSpc>
              <a:spcBef>
                <a:spcPts val="1200"/>
              </a:spcBef>
              <a:buAutoNum type="arabicPeriod"/>
            </a:pPr>
            <a:r>
              <a:rPr lang="en" sz="1500">
                <a:solidFill>
                  <a:schemeClr val="lt2"/>
                </a:solidFill>
              </a:rPr>
              <a:t>Type “</a:t>
            </a:r>
            <a:r>
              <a:rPr lang="en" sz="1500">
                <a:solidFill>
                  <a:srgbClr val="FF0000"/>
                </a:solidFill>
              </a:rPr>
              <a:t>git branch &lt;</a:t>
            </a:r>
            <a:r>
              <a:rPr lang="en" sz="1500" err="1">
                <a:solidFill>
                  <a:srgbClr val="FF0000"/>
                </a:solidFill>
              </a:rPr>
              <a:t>identikey_Branch</a:t>
            </a:r>
            <a:r>
              <a:rPr lang="en" sz="1500">
                <a:solidFill>
                  <a:srgbClr val="FF0000"/>
                </a:solidFill>
              </a:rPr>
              <a:t>&gt;</a:t>
            </a:r>
            <a:r>
              <a:rPr lang="en" sz="1500">
                <a:solidFill>
                  <a:schemeClr val="lt2"/>
                </a:solidFill>
              </a:rPr>
              <a:t>”</a:t>
            </a:r>
            <a:endParaRPr lang="en-US" sz="1500">
              <a:solidFill>
                <a:schemeClr val="lt2"/>
              </a:solidFill>
            </a:endParaRPr>
          </a:p>
          <a:p>
            <a:pPr marL="0" indent="0">
              <a:lnSpc>
                <a:spcPct val="114999"/>
              </a:lnSpc>
              <a:buClr>
                <a:srgbClr val="595959"/>
              </a:buClr>
              <a:buNone/>
            </a:pPr>
            <a:endParaRPr lang="en">
              <a:solidFill>
                <a:schemeClr val="lt2"/>
              </a:solidFill>
            </a:endParaRPr>
          </a:p>
          <a:p>
            <a:pPr marL="0" indent="0" algn="l">
              <a:spcBef>
                <a:spcPts val="1200"/>
              </a:spcBef>
              <a:spcAft>
                <a:spcPts val="0"/>
              </a:spcAft>
              <a:buNone/>
            </a:pPr>
            <a:endParaRPr lang="en">
              <a:solidFill>
                <a:schemeClr val="lt2"/>
              </a:solidFill>
            </a:endParaRPr>
          </a:p>
          <a:p>
            <a:pPr marL="0" lvl="0" indent="0" algn="l" rtl="0">
              <a:spcBef>
                <a:spcPts val="1200"/>
              </a:spcBef>
              <a:spcAft>
                <a:spcPts val="0"/>
              </a:spcAft>
              <a:buNone/>
            </a:pPr>
            <a:endParaRPr lang="en">
              <a:solidFill>
                <a:schemeClr val="lt2"/>
              </a:solidFill>
            </a:endParaRPr>
          </a:p>
        </p:txBody>
      </p:sp>
    </p:spTree>
    <p:extLst>
      <p:ext uri="{BB962C8B-B14F-4D97-AF65-F5344CB8AC3E}">
        <p14:creationId xmlns:p14="http://schemas.microsoft.com/office/powerpoint/2010/main" val="2930971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What is Version Control?</a:t>
            </a:r>
            <a:endParaRPr>
              <a:solidFill>
                <a:schemeClr val="lt1"/>
              </a:solidFill>
            </a:endParaRPr>
          </a:p>
        </p:txBody>
      </p:sp>
      <p:sp>
        <p:nvSpPr>
          <p:cNvPr id="63" name="Google Shape;63;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lt2"/>
                </a:solidFill>
              </a:rPr>
              <a:t>Overview/Description</a:t>
            </a:r>
            <a:endParaRPr>
              <a:solidFill>
                <a:schemeClr val="lt2"/>
              </a:solidFill>
            </a:endParaRPr>
          </a:p>
          <a:p>
            <a:pPr marL="457200" lvl="0" indent="-342900" algn="l" rtl="0">
              <a:spcBef>
                <a:spcPts val="1200"/>
              </a:spcBef>
              <a:spcAft>
                <a:spcPts val="0"/>
              </a:spcAft>
              <a:buClr>
                <a:schemeClr val="lt2"/>
              </a:buClr>
              <a:buSzPts val="1800"/>
              <a:buChar char="●"/>
            </a:pPr>
            <a:r>
              <a:rPr lang="en">
                <a:solidFill>
                  <a:schemeClr val="lt2"/>
                </a:solidFill>
              </a:rPr>
              <a:t>Version control is managing changes to computer programs, documents, large web sites, or other collections of information</a:t>
            </a:r>
            <a:endParaRPr>
              <a:solidFill>
                <a:schemeClr val="lt2"/>
              </a:solidFill>
            </a:endParaRPr>
          </a:p>
          <a:p>
            <a:pPr marL="457200" lvl="0" indent="-342900" algn="l" rtl="0">
              <a:spcBef>
                <a:spcPts val="0"/>
              </a:spcBef>
              <a:spcAft>
                <a:spcPts val="0"/>
              </a:spcAft>
              <a:buClr>
                <a:schemeClr val="lt2"/>
              </a:buClr>
              <a:buSzPts val="1800"/>
              <a:buChar char="●"/>
            </a:pPr>
            <a:r>
              <a:rPr lang="en">
                <a:solidFill>
                  <a:schemeClr val="lt2"/>
                </a:solidFill>
              </a:rPr>
              <a:t>Version control systems are software tools that help software teams manage changes to source code over time</a:t>
            </a:r>
            <a:endParaRPr>
              <a:solidFill>
                <a:schemeClr val="lt2"/>
              </a:solidFill>
            </a:endParaRPr>
          </a:p>
          <a:p>
            <a:pPr marL="457200" lvl="0" indent="-342900" algn="l" rtl="0">
              <a:spcBef>
                <a:spcPts val="0"/>
              </a:spcBef>
              <a:spcAft>
                <a:spcPts val="0"/>
              </a:spcAft>
              <a:buClr>
                <a:schemeClr val="lt2"/>
              </a:buClr>
              <a:buSzPts val="1800"/>
              <a:buChar char="●"/>
            </a:pPr>
            <a:r>
              <a:rPr lang="en">
                <a:solidFill>
                  <a:schemeClr val="lt2"/>
                </a:solidFill>
              </a:rPr>
              <a:t>Version control software keeps track of every modification to the code base </a:t>
            </a:r>
            <a:endParaRPr>
              <a:solidFill>
                <a:schemeClr val="lt2"/>
              </a:solidFill>
            </a:endParaRPr>
          </a:p>
          <a:p>
            <a:pPr marL="457200" lvl="0" indent="-342900" algn="l" rtl="0">
              <a:spcBef>
                <a:spcPts val="0"/>
              </a:spcBef>
              <a:spcAft>
                <a:spcPts val="0"/>
              </a:spcAft>
              <a:buClr>
                <a:schemeClr val="lt2"/>
              </a:buClr>
              <a:buSzPts val="1800"/>
              <a:buChar char="●"/>
            </a:pPr>
            <a:r>
              <a:rPr lang="en">
                <a:solidFill>
                  <a:schemeClr val="lt2"/>
                </a:solidFill>
              </a:rPr>
              <a:t>Creates an agile software development environment. </a:t>
            </a:r>
            <a:endParaRPr>
              <a:solidFill>
                <a:schemeClr val="lt2"/>
              </a:solidFill>
            </a:endParaRPr>
          </a:p>
          <a:p>
            <a:pPr marL="457200" lvl="0" indent="-342900" algn="l" rtl="0">
              <a:spcBef>
                <a:spcPts val="0"/>
              </a:spcBef>
              <a:spcAft>
                <a:spcPts val="0"/>
              </a:spcAft>
              <a:buClr>
                <a:schemeClr val="lt2"/>
              </a:buClr>
              <a:buSzPts val="1800"/>
              <a:buChar char="●"/>
            </a:pPr>
            <a:r>
              <a:rPr lang="en">
                <a:solidFill>
                  <a:schemeClr val="lt2"/>
                </a:solidFill>
              </a:rPr>
              <a:t>Required for multiple people working on the same code </a:t>
            </a:r>
            <a:endParaRPr>
              <a:solidFill>
                <a:schemeClr val="lt2"/>
              </a:solidFill>
            </a:endParaRPr>
          </a:p>
          <a:p>
            <a:pPr marL="457200" lvl="0" indent="0" algn="l" rtl="0">
              <a:spcBef>
                <a:spcPts val="1200"/>
              </a:spcBef>
              <a:spcAft>
                <a:spcPts val="1200"/>
              </a:spcAft>
              <a:buNone/>
            </a:pPr>
            <a:endParaRPr>
              <a:solidFill>
                <a:schemeClr val="l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5"/>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r>
              <a:rPr lang="en">
                <a:solidFill>
                  <a:schemeClr val="lt2"/>
                </a:solidFill>
                <a:latin typeface="+mj-lt"/>
                <a:cs typeface="Elephant Pro" panose="020F0502020204030204" pitchFamily="34" charset="0"/>
              </a:rPr>
              <a:t>Git Workflow &amp; Commands: Create new branch</a:t>
            </a:r>
          </a:p>
          <a:p>
            <a:pPr marL="0" lvl="0" indent="0" algn="l">
              <a:spcBef>
                <a:spcPts val="0"/>
              </a:spcBef>
              <a:spcAft>
                <a:spcPts val="0"/>
              </a:spcAft>
              <a:buNone/>
            </a:pPr>
            <a:endParaRPr lang="en">
              <a:solidFill>
                <a:schemeClr val="lt1"/>
              </a:solidFill>
              <a:latin typeface="+mj-lt"/>
              <a:cs typeface="Elephant Pro" panose="020F0502020204030204" pitchFamily="34" charset="0"/>
            </a:endParaRPr>
          </a:p>
        </p:txBody>
      </p:sp>
      <p:pic>
        <p:nvPicPr>
          <p:cNvPr id="2" name="Picture 1" descr="A screenshot of a computer&#10;&#10;Description automatically generated">
            <a:extLst>
              <a:ext uri="{FF2B5EF4-FFF2-40B4-BE49-F238E27FC236}">
                <a16:creationId xmlns:a16="http://schemas.microsoft.com/office/drawing/2014/main" id="{8D81B547-85D6-80C1-FA25-0A7A56BFD4A9}"/>
              </a:ext>
            </a:extLst>
          </p:cNvPr>
          <p:cNvPicPr>
            <a:picLocks noChangeAspect="1"/>
          </p:cNvPicPr>
          <p:nvPr/>
        </p:nvPicPr>
        <p:blipFill>
          <a:blip r:embed="rId3"/>
          <a:stretch>
            <a:fillRect/>
          </a:stretch>
        </p:blipFill>
        <p:spPr>
          <a:xfrm>
            <a:off x="4317200" y="1138423"/>
            <a:ext cx="4513716" cy="3086100"/>
          </a:xfrm>
          <a:prstGeom prst="rect">
            <a:avLst/>
          </a:prstGeom>
        </p:spPr>
      </p:pic>
      <p:sp>
        <p:nvSpPr>
          <p:cNvPr id="5" name="Text Placeholder 4">
            <a:extLst>
              <a:ext uri="{FF2B5EF4-FFF2-40B4-BE49-F238E27FC236}">
                <a16:creationId xmlns:a16="http://schemas.microsoft.com/office/drawing/2014/main" id="{D1D8EA74-05D7-35EB-B84B-E3A72643664F}"/>
              </a:ext>
            </a:extLst>
          </p:cNvPr>
          <p:cNvSpPr>
            <a:spLocks noGrp="1"/>
          </p:cNvSpPr>
          <p:nvPr>
            <p:ph type="body" idx="1"/>
          </p:nvPr>
        </p:nvSpPr>
        <p:spPr>
          <a:xfrm>
            <a:off x="311700" y="1140141"/>
            <a:ext cx="3940377" cy="3428734"/>
          </a:xfrm>
        </p:spPr>
        <p:txBody>
          <a:bodyPr/>
          <a:lstStyle/>
          <a:p>
            <a:pPr marL="114300" indent="0">
              <a:lnSpc>
                <a:spcPct val="114999"/>
              </a:lnSpc>
              <a:spcBef>
                <a:spcPts val="1200"/>
              </a:spcBef>
              <a:buNone/>
            </a:pPr>
            <a:r>
              <a:rPr lang="en-US" sz="1500">
                <a:solidFill>
                  <a:schemeClr val="lt2"/>
                </a:solidFill>
              </a:rPr>
              <a:t>GitHub Desktop:</a:t>
            </a:r>
            <a:endParaRPr lang="en-US">
              <a:solidFill>
                <a:schemeClr val="lt2"/>
              </a:solidFill>
            </a:endParaRPr>
          </a:p>
          <a:p>
            <a:pPr>
              <a:lnSpc>
                <a:spcPct val="114999"/>
              </a:lnSpc>
              <a:spcBef>
                <a:spcPts val="1200"/>
              </a:spcBef>
              <a:buAutoNum type="arabicPeriod"/>
            </a:pPr>
            <a:r>
              <a:rPr lang="en-US" sz="1500">
                <a:solidFill>
                  <a:srgbClr val="FF0000"/>
                </a:solidFill>
              </a:rPr>
              <a:t>Branch-&gt; New Branch</a:t>
            </a:r>
          </a:p>
          <a:p>
            <a:pPr>
              <a:lnSpc>
                <a:spcPct val="114999"/>
              </a:lnSpc>
              <a:spcBef>
                <a:spcPts val="1200"/>
              </a:spcBef>
              <a:buAutoNum type="arabicPeriod"/>
            </a:pPr>
            <a:r>
              <a:rPr lang="en-US" sz="1500">
                <a:solidFill>
                  <a:schemeClr val="bg1"/>
                </a:solidFill>
              </a:rPr>
              <a:t>Type in: "</a:t>
            </a:r>
            <a:r>
              <a:rPr lang="en-US" sz="1500">
                <a:solidFill>
                  <a:srgbClr val="FF0000"/>
                </a:solidFill>
              </a:rPr>
              <a:t>&lt;</a:t>
            </a:r>
            <a:r>
              <a:rPr lang="en-US" sz="1500" err="1">
                <a:solidFill>
                  <a:srgbClr val="FF0000"/>
                </a:solidFill>
              </a:rPr>
              <a:t>YourI</a:t>
            </a:r>
            <a:r>
              <a:rPr lang="en" sz="1500" err="1">
                <a:solidFill>
                  <a:srgbClr val="FF0000"/>
                </a:solidFill>
              </a:rPr>
              <a:t>dentiKey</a:t>
            </a:r>
            <a:r>
              <a:rPr lang="en" sz="1500">
                <a:solidFill>
                  <a:srgbClr val="FF0000"/>
                </a:solidFill>
              </a:rPr>
              <a:t>&gt;_Branch</a:t>
            </a:r>
            <a:r>
              <a:rPr lang="en" sz="1500">
                <a:solidFill>
                  <a:schemeClr val="bg1"/>
                </a:solidFill>
              </a:rPr>
              <a:t>"</a:t>
            </a:r>
          </a:p>
          <a:p>
            <a:pPr>
              <a:lnSpc>
                <a:spcPct val="114999"/>
              </a:lnSpc>
              <a:spcBef>
                <a:spcPts val="1200"/>
              </a:spcBef>
              <a:buAutoNum type="arabicPeriod"/>
            </a:pPr>
            <a:r>
              <a:rPr lang="en" sz="1500">
                <a:solidFill>
                  <a:srgbClr val="FF0000"/>
                </a:solidFill>
              </a:rPr>
              <a:t>Create branch</a:t>
            </a:r>
            <a:endParaRPr lang="en" sz="1500">
              <a:solidFill>
                <a:schemeClr val="bg1"/>
              </a:solidFill>
            </a:endParaRPr>
          </a:p>
          <a:p>
            <a:pPr>
              <a:lnSpc>
                <a:spcPct val="114999"/>
              </a:lnSpc>
              <a:spcBef>
                <a:spcPts val="1200"/>
              </a:spcBef>
              <a:buAutoNum type="arabicPeriod"/>
            </a:pPr>
            <a:r>
              <a:rPr lang="en" sz="1500">
                <a:solidFill>
                  <a:srgbClr val="FF0000"/>
                </a:solidFill>
              </a:rPr>
              <a:t>Publish your branch</a:t>
            </a:r>
          </a:p>
          <a:p>
            <a:pPr>
              <a:lnSpc>
                <a:spcPct val="114999"/>
              </a:lnSpc>
              <a:spcBef>
                <a:spcPts val="1200"/>
              </a:spcBef>
              <a:buAutoNum type="arabicPeriod"/>
            </a:pPr>
            <a:endParaRPr lang="en-US" sz="1500">
              <a:solidFill>
                <a:srgbClr val="FF0000"/>
              </a:solidFill>
            </a:endParaRPr>
          </a:p>
          <a:p>
            <a:pPr>
              <a:lnSpc>
                <a:spcPct val="114999"/>
              </a:lnSpc>
              <a:spcBef>
                <a:spcPts val="1200"/>
              </a:spcBef>
              <a:buAutoNum type="arabicPeriod"/>
            </a:pPr>
            <a:endParaRPr lang="en-US" sz="1500">
              <a:solidFill>
                <a:srgbClr val="FF0000"/>
              </a:solidFill>
            </a:endParaRPr>
          </a:p>
        </p:txBody>
      </p:sp>
    </p:spTree>
    <p:extLst>
      <p:ext uri="{BB962C8B-B14F-4D97-AF65-F5344CB8AC3E}">
        <p14:creationId xmlns:p14="http://schemas.microsoft.com/office/powerpoint/2010/main" val="27547354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
                <a:solidFill>
                  <a:schemeClr val="lt2"/>
                </a:solidFill>
              </a:rPr>
              <a:t>Git Workflow &amp; Commands: Do some work</a:t>
            </a:r>
            <a:endParaRPr lang="en-US"/>
          </a:p>
        </p:txBody>
      </p:sp>
      <p:sp>
        <p:nvSpPr>
          <p:cNvPr id="170" name="Google Shape;170;p30"/>
          <p:cNvSpPr txBox="1">
            <a:spLocks noGrp="1"/>
          </p:cNvSpPr>
          <p:nvPr>
            <p:ph type="body" idx="1"/>
          </p:nvPr>
        </p:nvSpPr>
        <p:spPr>
          <a:xfrm>
            <a:off x="311700" y="1152475"/>
            <a:ext cx="4159616"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lt2"/>
              </a:buClr>
              <a:buSzPts val="1800"/>
              <a:buAutoNum type="arabicPeriod"/>
            </a:pPr>
            <a:r>
              <a:rPr lang="en">
                <a:solidFill>
                  <a:schemeClr val="lt2"/>
                </a:solidFill>
              </a:rPr>
              <a:t>Type “touch NameTextFile.txt”</a:t>
            </a:r>
            <a:endParaRPr>
              <a:solidFill>
                <a:schemeClr val="lt2"/>
              </a:solidFill>
            </a:endParaRPr>
          </a:p>
          <a:p>
            <a:pPr marL="457200" lvl="0" indent="-342900" algn="l" rtl="0">
              <a:spcBef>
                <a:spcPts val="0"/>
              </a:spcBef>
              <a:spcAft>
                <a:spcPts val="0"/>
              </a:spcAft>
              <a:buClr>
                <a:schemeClr val="lt2"/>
              </a:buClr>
              <a:buSzPts val="1800"/>
              <a:buAutoNum type="arabicPeriod"/>
            </a:pPr>
            <a:r>
              <a:rPr lang="en">
                <a:solidFill>
                  <a:schemeClr val="lt2"/>
                </a:solidFill>
              </a:rPr>
              <a:t>In file explorer. navigate to this file location, and open the newly created text file.</a:t>
            </a:r>
            <a:endParaRPr>
              <a:solidFill>
                <a:schemeClr val="lt2"/>
              </a:solidFill>
            </a:endParaRPr>
          </a:p>
          <a:p>
            <a:pPr marL="457200" lvl="0" indent="-342900" algn="l" rtl="0">
              <a:spcBef>
                <a:spcPts val="0"/>
              </a:spcBef>
              <a:spcAft>
                <a:spcPts val="0"/>
              </a:spcAft>
              <a:buClr>
                <a:schemeClr val="lt2"/>
              </a:buClr>
              <a:buSzPts val="1800"/>
              <a:buAutoNum type="arabicPeriod"/>
            </a:pPr>
            <a:r>
              <a:rPr lang="en">
                <a:solidFill>
                  <a:schemeClr val="lt2"/>
                </a:solidFill>
              </a:rPr>
              <a:t>Type something!</a:t>
            </a:r>
            <a:endParaRPr>
              <a:solidFill>
                <a:schemeClr val="lt2"/>
              </a:solidFill>
            </a:endParaRPr>
          </a:p>
          <a:p>
            <a:pPr marL="914400" lvl="1" indent="-317500" algn="l" rtl="0">
              <a:spcBef>
                <a:spcPts val="0"/>
              </a:spcBef>
              <a:spcAft>
                <a:spcPts val="0"/>
              </a:spcAft>
              <a:buClr>
                <a:schemeClr val="lt2"/>
              </a:buClr>
              <a:buSzPts val="1400"/>
              <a:buAutoNum type="alphaLcPeriod"/>
            </a:pPr>
            <a:r>
              <a:rPr lang="en">
                <a:solidFill>
                  <a:schemeClr val="lt2"/>
                </a:solidFill>
              </a:rPr>
              <a:t>ctrl+s to save the file</a:t>
            </a:r>
            <a:endParaRPr>
              <a:solidFill>
                <a:schemeClr val="lt2"/>
              </a:solidFill>
            </a:endParaRPr>
          </a:p>
        </p:txBody>
      </p:sp>
      <p:sp>
        <p:nvSpPr>
          <p:cNvPr id="3" name="Google Shape;170;p30">
            <a:extLst>
              <a:ext uri="{FF2B5EF4-FFF2-40B4-BE49-F238E27FC236}">
                <a16:creationId xmlns:a16="http://schemas.microsoft.com/office/drawing/2014/main" id="{A5B81044-70E6-C662-1EF6-87C556CB3309}"/>
              </a:ext>
            </a:extLst>
          </p:cNvPr>
          <p:cNvSpPr txBox="1">
            <a:spLocks/>
          </p:cNvSpPr>
          <p:nvPr/>
        </p:nvSpPr>
        <p:spPr>
          <a:xfrm>
            <a:off x="4468996" y="1151010"/>
            <a:ext cx="4159616" cy="3416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Clr>
                <a:schemeClr val="lt2"/>
              </a:buClr>
              <a:buAutoNum type="arabicPeriod"/>
            </a:pPr>
            <a:r>
              <a:rPr lang="en-US">
                <a:solidFill>
                  <a:schemeClr val="lt2"/>
                </a:solidFill>
              </a:rPr>
              <a:t>In the git repo create a new text or word file</a:t>
            </a:r>
          </a:p>
          <a:p>
            <a:pPr>
              <a:lnSpc>
                <a:spcPct val="114999"/>
              </a:lnSpc>
              <a:buClr>
                <a:schemeClr val="lt2"/>
              </a:buClr>
              <a:buAutoNum type="arabicPeriod"/>
            </a:pPr>
            <a:r>
              <a:rPr lang="en-US">
                <a:solidFill>
                  <a:schemeClr val="lt2"/>
                </a:solidFill>
              </a:rPr>
              <a:t>Open the file and type something</a:t>
            </a:r>
          </a:p>
          <a:p>
            <a:pPr>
              <a:lnSpc>
                <a:spcPct val="114999"/>
              </a:lnSpc>
              <a:buClr>
                <a:schemeClr val="lt2"/>
              </a:buClr>
              <a:buAutoNum type="arabicPeriod"/>
            </a:pPr>
            <a:r>
              <a:rPr lang="en-US">
                <a:solidFill>
                  <a:schemeClr val="lt2"/>
                </a:solidFill>
              </a:rPr>
              <a:t>Save the file and close Notepad/Word</a:t>
            </a:r>
          </a:p>
        </p:txBody>
      </p:sp>
    </p:spTree>
    <p:extLst>
      <p:ext uri="{BB962C8B-B14F-4D97-AF65-F5344CB8AC3E}">
        <p14:creationId xmlns:p14="http://schemas.microsoft.com/office/powerpoint/2010/main" val="37773274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General Workflow &amp; Commands: Add</a:t>
            </a:r>
            <a:endParaRPr>
              <a:solidFill>
                <a:schemeClr val="lt1"/>
              </a:solidFill>
            </a:endParaRPr>
          </a:p>
        </p:txBody>
      </p:sp>
      <p:sp>
        <p:nvSpPr>
          <p:cNvPr id="176" name="Google Shape;176;p31"/>
          <p:cNvSpPr txBox="1">
            <a:spLocks noGrp="1"/>
          </p:cNvSpPr>
          <p:nvPr>
            <p:ph type="body" idx="1"/>
          </p:nvPr>
        </p:nvSpPr>
        <p:spPr>
          <a:xfrm>
            <a:off x="311700" y="1152475"/>
            <a:ext cx="4187069"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lt2"/>
                </a:solidFill>
              </a:rPr>
              <a:t>Add (git add)</a:t>
            </a:r>
            <a:endParaRPr>
              <a:solidFill>
                <a:schemeClr val="lt2"/>
              </a:solidFill>
            </a:endParaRPr>
          </a:p>
          <a:p>
            <a:pPr indent="-322580">
              <a:spcBef>
                <a:spcPts val="1200"/>
              </a:spcBef>
              <a:buClr>
                <a:schemeClr val="lt2"/>
              </a:buClr>
              <a:buSzPct val="100000"/>
            </a:pPr>
            <a:r>
              <a:rPr lang="en" sz="1600">
                <a:solidFill>
                  <a:schemeClr val="lt2"/>
                </a:solidFill>
              </a:rPr>
              <a:t>Stages all files that have been edited in your working directory </a:t>
            </a:r>
            <a:endParaRPr sz="1600">
              <a:solidFill>
                <a:schemeClr val="lt2"/>
              </a:solidFill>
            </a:endParaRPr>
          </a:p>
          <a:p>
            <a:pPr marL="457200" lvl="0" indent="-322580" algn="l" rtl="0">
              <a:spcBef>
                <a:spcPts val="0"/>
              </a:spcBef>
              <a:spcAft>
                <a:spcPts val="0"/>
              </a:spcAft>
              <a:buClr>
                <a:schemeClr val="lt2"/>
              </a:buClr>
              <a:buSzPct val="100000"/>
              <a:buChar char="●"/>
            </a:pPr>
            <a:r>
              <a:rPr lang="en" sz="1600">
                <a:solidFill>
                  <a:schemeClr val="lt2"/>
                </a:solidFill>
              </a:rPr>
              <a:t>Staging a file stores all the changes and edits to an “Index”</a:t>
            </a:r>
            <a:endParaRPr sz="1600">
              <a:solidFill>
                <a:schemeClr val="lt2"/>
              </a:solidFill>
            </a:endParaRPr>
          </a:p>
          <a:p>
            <a:pPr marL="457200" lvl="0" indent="-322580" algn="l" rtl="0">
              <a:spcBef>
                <a:spcPts val="0"/>
              </a:spcBef>
              <a:spcAft>
                <a:spcPts val="0"/>
              </a:spcAft>
              <a:buClr>
                <a:schemeClr val="lt2"/>
              </a:buClr>
              <a:buSzPct val="100000"/>
              <a:buChar char="●"/>
            </a:pPr>
            <a:r>
              <a:rPr lang="en" sz="1600">
                <a:solidFill>
                  <a:schemeClr val="lt2"/>
                </a:solidFill>
              </a:rPr>
              <a:t>This “Index” Is a snapshot of the most recent changes and edits</a:t>
            </a:r>
            <a:endParaRPr sz="1600">
              <a:solidFill>
                <a:schemeClr val="lt2"/>
              </a:solidFill>
            </a:endParaRPr>
          </a:p>
          <a:p>
            <a:pPr indent="-322580">
              <a:buClr>
                <a:schemeClr val="lt2"/>
              </a:buClr>
              <a:buSzPct val="100000"/>
            </a:pPr>
            <a:r>
              <a:rPr lang="en" sz="1600">
                <a:solidFill>
                  <a:schemeClr val="lt2"/>
                </a:solidFill>
              </a:rPr>
              <a:t>Use the commit command to finalize your changes to your local repository </a:t>
            </a:r>
            <a:endParaRPr sz="1600">
              <a:solidFill>
                <a:schemeClr val="lt2"/>
              </a:solidFill>
            </a:endParaRPr>
          </a:p>
          <a:p>
            <a:pPr marL="0" lvl="0" indent="0" algn="l" rtl="0">
              <a:spcBef>
                <a:spcPts val="1200"/>
              </a:spcBef>
              <a:spcAft>
                <a:spcPts val="0"/>
              </a:spcAft>
              <a:buNone/>
            </a:pPr>
            <a:endParaRPr lang="en">
              <a:solidFill>
                <a:schemeClr val="lt2"/>
              </a:solidFill>
            </a:endParaRPr>
          </a:p>
        </p:txBody>
      </p:sp>
      <p:pic>
        <p:nvPicPr>
          <p:cNvPr id="2" name="Picture 1" descr="A screenshot of a computer&#10;&#10;Description automatically generated">
            <a:extLst>
              <a:ext uri="{FF2B5EF4-FFF2-40B4-BE49-F238E27FC236}">
                <a16:creationId xmlns:a16="http://schemas.microsoft.com/office/drawing/2014/main" id="{5B645EEE-1228-5AC9-8D06-EF170508EDA2}"/>
              </a:ext>
            </a:extLst>
          </p:cNvPr>
          <p:cNvPicPr>
            <a:picLocks noChangeAspect="1"/>
          </p:cNvPicPr>
          <p:nvPr/>
        </p:nvPicPr>
        <p:blipFill>
          <a:blip r:embed="rId3"/>
          <a:stretch>
            <a:fillRect/>
          </a:stretch>
        </p:blipFill>
        <p:spPr>
          <a:xfrm>
            <a:off x="4570130" y="1316506"/>
            <a:ext cx="4444171" cy="30861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174"/>
        <p:cNvGrpSpPr/>
        <p:nvPr/>
      </p:nvGrpSpPr>
      <p:grpSpPr>
        <a:xfrm>
          <a:off x="0" y="0"/>
          <a:ext cx="0" cy="0"/>
          <a:chOff x="0" y="0"/>
          <a:chExt cx="0" cy="0"/>
        </a:xfrm>
      </p:grpSpPr>
      <p:sp>
        <p:nvSpPr>
          <p:cNvPr id="175" name="Google Shape;175;p31"/>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General Workflow &amp; Commands: Add</a:t>
            </a:r>
            <a:endParaRPr>
              <a:solidFill>
                <a:schemeClr val="lt1"/>
              </a:solidFill>
            </a:endParaRPr>
          </a:p>
        </p:txBody>
      </p:sp>
      <p:sp>
        <p:nvSpPr>
          <p:cNvPr id="176" name="Google Shape;176;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indent="0">
              <a:lnSpc>
                <a:spcPct val="114999"/>
              </a:lnSpc>
              <a:spcBef>
                <a:spcPts val="1200"/>
              </a:spcBef>
              <a:buNone/>
            </a:pPr>
            <a:r>
              <a:rPr lang="en" sz="1700">
                <a:solidFill>
                  <a:schemeClr val="lt2"/>
                </a:solidFill>
              </a:rPr>
              <a:t>Follow along:</a:t>
            </a:r>
            <a:endParaRPr lang="en-US" sz="1700">
              <a:solidFill>
                <a:srgbClr val="000000"/>
              </a:solidFill>
            </a:endParaRPr>
          </a:p>
          <a:p>
            <a:pPr marL="0" lvl="0" indent="0" algn="l">
              <a:lnSpc>
                <a:spcPct val="114999"/>
              </a:lnSpc>
              <a:spcBef>
                <a:spcPts val="1200"/>
              </a:spcBef>
              <a:spcAft>
                <a:spcPts val="0"/>
              </a:spcAft>
              <a:buNone/>
            </a:pPr>
            <a:r>
              <a:rPr lang="en" sz="1700">
                <a:solidFill>
                  <a:schemeClr val="lt2"/>
                </a:solidFill>
              </a:rPr>
              <a:t>“git status”</a:t>
            </a:r>
            <a:endParaRPr lang="en-US" sz="1700">
              <a:solidFill>
                <a:srgbClr val="000000"/>
              </a:solidFill>
            </a:endParaRPr>
          </a:p>
          <a:p>
            <a:pPr indent="-316230">
              <a:lnSpc>
                <a:spcPct val="114999"/>
              </a:lnSpc>
              <a:buClr>
                <a:srgbClr val="595959"/>
              </a:buClr>
              <a:buFont typeface="Arial,Sans-Serif"/>
              <a:buChar char="-"/>
            </a:pPr>
            <a:r>
              <a:rPr lang="en" sz="1400">
                <a:solidFill>
                  <a:schemeClr val="lt2"/>
                </a:solidFill>
              </a:rPr>
              <a:t>Shows state of tracked and untracked files (in color!)</a:t>
            </a:r>
            <a:endParaRPr lang="en-US" sz="1400">
              <a:solidFill>
                <a:srgbClr val="000000"/>
              </a:solidFill>
            </a:endParaRPr>
          </a:p>
          <a:p>
            <a:pPr marL="0" indent="0">
              <a:lnSpc>
                <a:spcPct val="114999"/>
              </a:lnSpc>
              <a:buNone/>
            </a:pPr>
            <a:r>
              <a:rPr lang="en" sz="1700">
                <a:solidFill>
                  <a:schemeClr val="lt2"/>
                </a:solidFill>
              </a:rPr>
              <a:t>“git add NameTextFile.txt”</a:t>
            </a:r>
            <a:endParaRPr lang="en-US" sz="1700">
              <a:solidFill>
                <a:schemeClr val="lt2"/>
              </a:solidFill>
            </a:endParaRPr>
          </a:p>
          <a:p>
            <a:pPr indent="-319405">
              <a:lnSpc>
                <a:spcPct val="114999"/>
              </a:lnSpc>
              <a:buClr>
                <a:srgbClr val="595959"/>
              </a:buClr>
              <a:buFont typeface="Arial,Sans-Serif"/>
              <a:buChar char="-"/>
            </a:pPr>
            <a:r>
              <a:rPr lang="en" sz="1400">
                <a:solidFill>
                  <a:schemeClr val="lt2"/>
                </a:solidFill>
              </a:rPr>
              <a:t>Stages file to be a part of the next commit</a:t>
            </a:r>
            <a:endParaRPr lang="en-US" sz="1400">
              <a:solidFill>
                <a:schemeClr val="lt2"/>
              </a:solidFill>
            </a:endParaRPr>
          </a:p>
          <a:p>
            <a:pPr marL="0" indent="0">
              <a:lnSpc>
                <a:spcPct val="114999"/>
              </a:lnSpc>
              <a:buNone/>
            </a:pPr>
            <a:r>
              <a:rPr lang="en" sz="1700">
                <a:solidFill>
                  <a:schemeClr val="lt2"/>
                </a:solidFill>
              </a:rPr>
              <a:t>“git status”</a:t>
            </a:r>
            <a:endParaRPr lang="en-US" sz="1700">
              <a:solidFill>
                <a:srgbClr val="000000"/>
              </a:solidFill>
            </a:endParaRPr>
          </a:p>
          <a:p>
            <a:pPr indent="-310515">
              <a:lnSpc>
                <a:spcPct val="114999"/>
              </a:lnSpc>
              <a:buClr>
                <a:srgbClr val="595959"/>
              </a:buClr>
              <a:buFont typeface="Arial,Sans-Serif"/>
              <a:buChar char="-"/>
            </a:pPr>
            <a:r>
              <a:rPr lang="en" sz="1300">
                <a:solidFill>
                  <a:schemeClr val="lt2"/>
                </a:solidFill>
              </a:rPr>
              <a:t>Should now show your file name in green under the “Changes to be committed” category</a:t>
            </a:r>
            <a:endParaRPr lang="en"/>
          </a:p>
          <a:p>
            <a:pPr marL="0" indent="0">
              <a:lnSpc>
                <a:spcPct val="114999"/>
              </a:lnSpc>
              <a:buNone/>
            </a:pPr>
            <a:endParaRPr lang="en">
              <a:solidFill>
                <a:schemeClr val="lt2"/>
              </a:solidFill>
            </a:endParaRPr>
          </a:p>
          <a:p>
            <a:pPr marL="0" lvl="0" indent="0" algn="l" rtl="0">
              <a:spcBef>
                <a:spcPts val="1200"/>
              </a:spcBef>
              <a:spcAft>
                <a:spcPts val="0"/>
              </a:spcAft>
              <a:buNone/>
            </a:pPr>
            <a:endParaRPr lang="en">
              <a:solidFill>
                <a:schemeClr val="lt2"/>
              </a:solidFill>
            </a:endParaRPr>
          </a:p>
        </p:txBody>
      </p:sp>
    </p:spTree>
    <p:extLst>
      <p:ext uri="{BB962C8B-B14F-4D97-AF65-F5344CB8AC3E}">
        <p14:creationId xmlns:p14="http://schemas.microsoft.com/office/powerpoint/2010/main" val="15217453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2"/>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General Workflow &amp; Commands: Commit</a:t>
            </a:r>
            <a:endParaRPr>
              <a:solidFill>
                <a:schemeClr val="lt1"/>
              </a:solidFill>
            </a:endParaRPr>
          </a:p>
        </p:txBody>
      </p:sp>
      <p:sp>
        <p:nvSpPr>
          <p:cNvPr id="182" name="Google Shape;182;p32"/>
          <p:cNvSpPr txBox="1">
            <a:spLocks noGrp="1"/>
          </p:cNvSpPr>
          <p:nvPr>
            <p:ph type="body" idx="1"/>
          </p:nvPr>
        </p:nvSpPr>
        <p:spPr>
          <a:xfrm>
            <a:off x="311700" y="1152475"/>
            <a:ext cx="3676039" cy="3706547"/>
          </a:xfrm>
          <a:prstGeom prst="rect">
            <a:avLst/>
          </a:prstGeom>
        </p:spPr>
        <p:txBody>
          <a:bodyPr spcFirstLastPara="1" wrap="square" lIns="91425" tIns="91425" rIns="91425" bIns="91425" anchor="t" anchorCtr="0">
            <a:normAutofit fontScale="70000" lnSpcReduction="20000"/>
          </a:bodyPr>
          <a:lstStyle/>
          <a:p>
            <a:pPr marL="0" indent="0">
              <a:buNone/>
            </a:pPr>
            <a:r>
              <a:rPr lang="en">
                <a:solidFill>
                  <a:schemeClr val="lt2"/>
                </a:solidFill>
              </a:rPr>
              <a:t>Commit </a:t>
            </a:r>
            <a:endParaRPr>
              <a:solidFill>
                <a:schemeClr val="lt2"/>
              </a:solidFill>
            </a:endParaRPr>
          </a:p>
          <a:p>
            <a:pPr marL="457200" lvl="0" indent="-316865" algn="l" rtl="0">
              <a:spcBef>
                <a:spcPts val="1200"/>
              </a:spcBef>
              <a:spcAft>
                <a:spcPts val="0"/>
              </a:spcAft>
              <a:buClr>
                <a:schemeClr val="lt2"/>
              </a:buClr>
              <a:buSzPct val="100000"/>
              <a:buAutoNum type="arabicPeriod"/>
            </a:pPr>
            <a:r>
              <a:rPr lang="en">
                <a:solidFill>
                  <a:schemeClr val="lt2"/>
                </a:solidFill>
              </a:rPr>
              <a:t>Commits changes to current branch</a:t>
            </a:r>
            <a:endParaRPr>
              <a:solidFill>
                <a:schemeClr val="lt2"/>
              </a:solidFill>
            </a:endParaRPr>
          </a:p>
          <a:p>
            <a:pPr marL="914400" lvl="1" indent="-297180" algn="l" rtl="0">
              <a:spcBef>
                <a:spcPts val="0"/>
              </a:spcBef>
              <a:spcAft>
                <a:spcPts val="0"/>
              </a:spcAft>
              <a:buClr>
                <a:schemeClr val="lt2"/>
              </a:buClr>
              <a:buSzPct val="100000"/>
              <a:buChar char="○"/>
            </a:pPr>
            <a:r>
              <a:rPr lang="en">
                <a:solidFill>
                  <a:schemeClr val="lt2"/>
                </a:solidFill>
              </a:rPr>
              <a:t>Only includes files in the staging area (files that have been added)</a:t>
            </a:r>
            <a:endParaRPr>
              <a:solidFill>
                <a:schemeClr val="lt2"/>
              </a:solidFill>
            </a:endParaRPr>
          </a:p>
          <a:p>
            <a:pPr indent="-316865">
              <a:buClr>
                <a:schemeClr val="lt2"/>
              </a:buClr>
              <a:buSzPct val="100000"/>
              <a:buAutoNum type="arabicPeriod"/>
            </a:pPr>
            <a:r>
              <a:rPr lang="en">
                <a:solidFill>
                  <a:schemeClr val="lt2"/>
                </a:solidFill>
              </a:rPr>
              <a:t>Content can be committed in multiple ways </a:t>
            </a:r>
            <a:endParaRPr>
              <a:solidFill>
                <a:schemeClr val="lt2"/>
              </a:solidFill>
            </a:endParaRPr>
          </a:p>
          <a:p>
            <a:pPr marL="914400" lvl="1" indent="-297180" algn="l" rtl="0">
              <a:spcBef>
                <a:spcPts val="0"/>
              </a:spcBef>
              <a:spcAft>
                <a:spcPts val="0"/>
              </a:spcAft>
              <a:buClr>
                <a:schemeClr val="lt2"/>
              </a:buClr>
              <a:buSzPct val="100000"/>
              <a:buChar char="○"/>
            </a:pPr>
            <a:r>
              <a:rPr lang="en">
                <a:solidFill>
                  <a:schemeClr val="lt2"/>
                </a:solidFill>
              </a:rPr>
              <a:t>by using git-add to incrementally "add" changes to the index before using the commit command </a:t>
            </a:r>
            <a:endParaRPr>
              <a:solidFill>
                <a:schemeClr val="lt2"/>
              </a:solidFill>
            </a:endParaRPr>
          </a:p>
          <a:p>
            <a:pPr marL="914400" lvl="1" indent="-297180" algn="l" rtl="0">
              <a:spcBef>
                <a:spcPts val="0"/>
              </a:spcBef>
              <a:spcAft>
                <a:spcPts val="0"/>
              </a:spcAft>
              <a:buClr>
                <a:schemeClr val="lt2"/>
              </a:buClr>
              <a:buSzPct val="100000"/>
              <a:buChar char="○"/>
            </a:pPr>
            <a:r>
              <a:rPr lang="en">
                <a:solidFill>
                  <a:schemeClr val="lt2"/>
                </a:solidFill>
              </a:rPr>
              <a:t>by using the -a switch with the commit command to automatically "add" changes from all known files</a:t>
            </a:r>
            <a:endParaRPr>
              <a:solidFill>
                <a:schemeClr val="lt2"/>
              </a:solidFill>
            </a:endParaRPr>
          </a:p>
          <a:p>
            <a:pPr marL="0" indent="0">
              <a:spcBef>
                <a:spcPts val="1200"/>
              </a:spcBef>
              <a:buNone/>
            </a:pPr>
            <a:r>
              <a:rPr lang="en">
                <a:solidFill>
                  <a:schemeClr val="lt2"/>
                </a:solidFill>
              </a:rPr>
              <a:t>Follow along: </a:t>
            </a:r>
            <a:endParaRPr>
              <a:solidFill>
                <a:schemeClr val="lt2"/>
              </a:solidFill>
            </a:endParaRPr>
          </a:p>
          <a:p>
            <a:pPr marL="342900">
              <a:spcBef>
                <a:spcPts val="1200"/>
              </a:spcBef>
              <a:buAutoNum type="arabicPeriod"/>
            </a:pPr>
            <a:r>
              <a:rPr lang="en">
                <a:solidFill>
                  <a:schemeClr val="lt2"/>
                </a:solidFill>
              </a:rPr>
              <a:t>Enter a relevant comment and summary for your changes</a:t>
            </a:r>
          </a:p>
          <a:p>
            <a:pPr marL="342900">
              <a:lnSpc>
                <a:spcPct val="114999"/>
              </a:lnSpc>
              <a:spcBef>
                <a:spcPts val="1200"/>
              </a:spcBef>
              <a:buAutoNum type="arabicPeriod"/>
            </a:pPr>
            <a:r>
              <a:rPr lang="en">
                <a:solidFill>
                  <a:schemeClr val="lt2"/>
                </a:solidFill>
              </a:rPr>
              <a:t>Hit the "Commit to &lt;BranchName&gt;" Button</a:t>
            </a:r>
          </a:p>
        </p:txBody>
      </p:sp>
      <p:pic>
        <p:nvPicPr>
          <p:cNvPr id="2" name="Picture 1" descr="A screenshot of a computer&#10;&#10;Description automatically generated">
            <a:extLst>
              <a:ext uri="{FF2B5EF4-FFF2-40B4-BE49-F238E27FC236}">
                <a16:creationId xmlns:a16="http://schemas.microsoft.com/office/drawing/2014/main" id="{4F1C9A66-9D28-1A7C-8A04-800EB9C989B3}"/>
              </a:ext>
            </a:extLst>
          </p:cNvPr>
          <p:cNvPicPr>
            <a:picLocks noChangeAspect="1"/>
          </p:cNvPicPr>
          <p:nvPr/>
        </p:nvPicPr>
        <p:blipFill>
          <a:blip r:embed="rId3"/>
          <a:stretch>
            <a:fillRect/>
          </a:stretch>
        </p:blipFill>
        <p:spPr>
          <a:xfrm>
            <a:off x="4235003" y="1310054"/>
            <a:ext cx="4472269" cy="30861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3"/>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General Workflow &amp; Commands</a:t>
            </a:r>
            <a:endParaRPr>
              <a:solidFill>
                <a:schemeClr val="lt1"/>
              </a:solidFill>
            </a:endParaRPr>
          </a:p>
        </p:txBody>
      </p:sp>
      <p:sp>
        <p:nvSpPr>
          <p:cNvPr id="188" name="Google Shape;188;p33"/>
          <p:cNvSpPr txBox="1">
            <a:spLocks noGrp="1"/>
          </p:cNvSpPr>
          <p:nvPr>
            <p:ph type="body" idx="1"/>
          </p:nvPr>
        </p:nvSpPr>
        <p:spPr>
          <a:xfrm>
            <a:off x="311700" y="1152475"/>
            <a:ext cx="4133239"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solidFill>
                  <a:schemeClr val="lt2"/>
                </a:solidFill>
              </a:rPr>
              <a:t>Push (git push)</a:t>
            </a:r>
            <a:endParaRPr dirty="0">
              <a:solidFill>
                <a:schemeClr val="lt2"/>
              </a:solidFill>
            </a:endParaRPr>
          </a:p>
          <a:p>
            <a:pPr>
              <a:spcBef>
                <a:spcPts val="1200"/>
              </a:spcBef>
              <a:buClr>
                <a:schemeClr val="lt2"/>
              </a:buClr>
            </a:pPr>
            <a:r>
              <a:rPr lang="en" dirty="0">
                <a:solidFill>
                  <a:schemeClr val="lt2"/>
                </a:solidFill>
              </a:rPr>
              <a:t>Updates the remote branches and references </a:t>
            </a:r>
            <a:endParaRPr dirty="0">
              <a:solidFill>
                <a:schemeClr val="lt2"/>
              </a:solidFill>
            </a:endParaRPr>
          </a:p>
          <a:p>
            <a:pPr marL="457200" lvl="0" indent="-342900" algn="l" rtl="0">
              <a:spcBef>
                <a:spcPts val="0"/>
              </a:spcBef>
              <a:spcAft>
                <a:spcPts val="0"/>
              </a:spcAft>
              <a:buClr>
                <a:schemeClr val="lt2"/>
              </a:buClr>
              <a:buSzPts val="1800"/>
              <a:buChar char="●"/>
            </a:pPr>
            <a:r>
              <a:rPr lang="en" dirty="0">
                <a:solidFill>
                  <a:schemeClr val="lt2"/>
                </a:solidFill>
              </a:rPr>
              <a:t>Sends files and objects to update remote branches</a:t>
            </a:r>
            <a:endParaRPr dirty="0">
              <a:solidFill>
                <a:schemeClr val="lt2"/>
              </a:solidFill>
            </a:endParaRPr>
          </a:p>
          <a:p>
            <a:pPr marL="457200" lvl="0" indent="-342900" algn="l" rtl="0">
              <a:spcBef>
                <a:spcPts val="0"/>
              </a:spcBef>
              <a:spcAft>
                <a:spcPts val="0"/>
              </a:spcAft>
              <a:buClr>
                <a:schemeClr val="lt2"/>
              </a:buClr>
              <a:buSzPts val="1800"/>
              <a:buChar char="●"/>
            </a:pPr>
            <a:r>
              <a:rPr lang="en" dirty="0">
                <a:solidFill>
                  <a:schemeClr val="lt2"/>
                </a:solidFill>
              </a:rPr>
              <a:t>Used to save your changes to the remote repository</a:t>
            </a:r>
            <a:endParaRPr dirty="0">
              <a:solidFill>
                <a:schemeClr val="lt2"/>
              </a:solidFill>
            </a:endParaRPr>
          </a:p>
          <a:p>
            <a:pPr marL="0" lvl="0" indent="0" algn="l" rtl="0">
              <a:spcBef>
                <a:spcPts val="1200"/>
              </a:spcBef>
              <a:spcAft>
                <a:spcPts val="0"/>
              </a:spcAft>
              <a:buNone/>
            </a:pPr>
            <a:endParaRPr lang="en">
              <a:solidFill>
                <a:schemeClr val="lt2"/>
              </a:solidFill>
            </a:endParaRPr>
          </a:p>
        </p:txBody>
      </p:sp>
      <p:pic>
        <p:nvPicPr>
          <p:cNvPr id="2" name="Picture 1" descr="A screenshot of a computer&#10;&#10;Description automatically generated">
            <a:extLst>
              <a:ext uri="{FF2B5EF4-FFF2-40B4-BE49-F238E27FC236}">
                <a16:creationId xmlns:a16="http://schemas.microsoft.com/office/drawing/2014/main" id="{D0A1DB18-3CFE-E3FD-4F36-BA4F7ECCEC30}"/>
              </a:ext>
            </a:extLst>
          </p:cNvPr>
          <p:cNvPicPr>
            <a:picLocks noChangeAspect="1"/>
          </p:cNvPicPr>
          <p:nvPr/>
        </p:nvPicPr>
        <p:blipFill>
          <a:blip r:embed="rId3"/>
          <a:stretch>
            <a:fillRect/>
          </a:stretch>
        </p:blipFill>
        <p:spPr>
          <a:xfrm>
            <a:off x="4569965" y="1151792"/>
            <a:ext cx="4435393" cy="30861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5"/>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r>
              <a:rPr lang="en">
                <a:solidFill>
                  <a:schemeClr val="lt2"/>
                </a:solidFill>
              </a:rPr>
              <a:t>Git Workflow &amp; Commands: Show local branches</a:t>
            </a:r>
            <a:br>
              <a:rPr lang="en">
                <a:solidFill>
                  <a:schemeClr val="lt2"/>
                </a:solidFill>
              </a:rPr>
            </a:br>
            <a:endParaRPr lang="en">
              <a:solidFill>
                <a:schemeClr val="lt2"/>
              </a:solidFill>
            </a:endParaRPr>
          </a:p>
          <a:p>
            <a:pPr marL="0" lvl="0" indent="0" algn="l">
              <a:spcBef>
                <a:spcPts val="0"/>
              </a:spcBef>
              <a:spcAft>
                <a:spcPts val="0"/>
              </a:spcAft>
              <a:buNone/>
            </a:pPr>
            <a:endParaRPr lang="en">
              <a:solidFill>
                <a:schemeClr val="lt1"/>
              </a:solidFill>
            </a:endParaRPr>
          </a:p>
        </p:txBody>
      </p:sp>
      <p:sp>
        <p:nvSpPr>
          <p:cNvPr id="139" name="Google Shape;139;p25"/>
          <p:cNvSpPr txBox="1">
            <a:spLocks noGrp="1"/>
          </p:cNvSpPr>
          <p:nvPr>
            <p:ph type="body" idx="1"/>
          </p:nvPr>
        </p:nvSpPr>
        <p:spPr>
          <a:xfrm>
            <a:off x="311700" y="1124933"/>
            <a:ext cx="3872858" cy="3443942"/>
          </a:xfrm>
          <a:prstGeom prst="rect">
            <a:avLst/>
          </a:prstGeom>
        </p:spPr>
        <p:txBody>
          <a:bodyPr spcFirstLastPara="1" wrap="square" lIns="91425" tIns="91425" rIns="91425" bIns="91425" anchor="t" anchorCtr="0">
            <a:normAutofit/>
          </a:bodyPr>
          <a:lstStyle/>
          <a:p>
            <a:pPr marL="0" indent="0">
              <a:lnSpc>
                <a:spcPct val="114999"/>
              </a:lnSpc>
              <a:spcBef>
                <a:spcPts val="1200"/>
              </a:spcBef>
              <a:buNone/>
            </a:pPr>
            <a:r>
              <a:rPr lang="en" sz="1500">
                <a:solidFill>
                  <a:schemeClr val="lt2"/>
                </a:solidFill>
              </a:rPr>
              <a:t>Git Bash:</a:t>
            </a:r>
            <a:endParaRPr lang="en-US" sz="1500">
              <a:solidFill>
                <a:schemeClr val="lt2"/>
              </a:solidFill>
            </a:endParaRPr>
          </a:p>
          <a:p>
            <a:pPr marL="0" indent="0">
              <a:lnSpc>
                <a:spcPct val="114999"/>
              </a:lnSpc>
              <a:spcBef>
                <a:spcPts val="1200"/>
              </a:spcBef>
              <a:buNone/>
            </a:pPr>
            <a:r>
              <a:rPr lang="en" sz="1500">
                <a:solidFill>
                  <a:schemeClr val="lt2"/>
                </a:solidFill>
              </a:rPr>
              <a:t>Start in the "Git-Workshop" folder</a:t>
            </a:r>
          </a:p>
          <a:p>
            <a:pPr marL="342900">
              <a:lnSpc>
                <a:spcPct val="114999"/>
              </a:lnSpc>
              <a:spcBef>
                <a:spcPts val="1200"/>
              </a:spcBef>
              <a:buAutoNum type="arabicPeriod"/>
            </a:pPr>
            <a:r>
              <a:rPr lang="en" sz="1500">
                <a:solidFill>
                  <a:schemeClr val="lt2"/>
                </a:solidFill>
              </a:rPr>
              <a:t>Type “</a:t>
            </a:r>
            <a:r>
              <a:rPr lang="en" sz="1500">
                <a:solidFill>
                  <a:srgbClr val="FF0000"/>
                </a:solidFill>
              </a:rPr>
              <a:t>git branch</a:t>
            </a:r>
            <a:r>
              <a:rPr lang="en" sz="1500">
                <a:solidFill>
                  <a:schemeClr val="lt2"/>
                </a:solidFill>
              </a:rPr>
              <a:t>”</a:t>
            </a:r>
            <a:endParaRPr lang="en-US" sz="1500">
              <a:solidFill>
                <a:schemeClr val="lt2"/>
              </a:solidFill>
            </a:endParaRPr>
          </a:p>
          <a:p>
            <a:pPr marL="495935" lvl="1" indent="0">
              <a:lnSpc>
                <a:spcPct val="114999"/>
              </a:lnSpc>
              <a:spcBef>
                <a:spcPts val="1200"/>
              </a:spcBef>
              <a:buSzPts val="1800"/>
              <a:buNone/>
            </a:pPr>
            <a:endParaRPr lang="en" sz="1100">
              <a:solidFill>
                <a:schemeClr val="lt2"/>
              </a:solidFill>
            </a:endParaRPr>
          </a:p>
          <a:p>
            <a:pPr marL="0" indent="0">
              <a:lnSpc>
                <a:spcPct val="114999"/>
              </a:lnSpc>
              <a:buClr>
                <a:srgbClr val="595959"/>
              </a:buClr>
              <a:buNone/>
            </a:pPr>
            <a:endParaRPr lang="en">
              <a:solidFill>
                <a:schemeClr val="lt2"/>
              </a:solidFill>
            </a:endParaRPr>
          </a:p>
          <a:p>
            <a:pPr marL="0" indent="0" algn="l">
              <a:spcBef>
                <a:spcPts val="1200"/>
              </a:spcBef>
              <a:spcAft>
                <a:spcPts val="0"/>
              </a:spcAft>
              <a:buNone/>
            </a:pPr>
            <a:endParaRPr lang="en">
              <a:solidFill>
                <a:schemeClr val="lt2"/>
              </a:solidFill>
            </a:endParaRPr>
          </a:p>
          <a:p>
            <a:pPr marL="0" lvl="0" indent="0" algn="l" rtl="0">
              <a:spcBef>
                <a:spcPts val="1200"/>
              </a:spcBef>
              <a:spcAft>
                <a:spcPts val="0"/>
              </a:spcAft>
              <a:buNone/>
            </a:pPr>
            <a:endParaRPr lang="en">
              <a:solidFill>
                <a:schemeClr val="lt2"/>
              </a:solidFill>
            </a:endParaRPr>
          </a:p>
        </p:txBody>
      </p:sp>
      <p:sp>
        <p:nvSpPr>
          <p:cNvPr id="4" name="Google Shape;139;p25">
            <a:extLst>
              <a:ext uri="{FF2B5EF4-FFF2-40B4-BE49-F238E27FC236}">
                <a16:creationId xmlns:a16="http://schemas.microsoft.com/office/drawing/2014/main" id="{8178C4C7-7918-0762-0BD2-5F45C1325EA2}"/>
              </a:ext>
            </a:extLst>
          </p:cNvPr>
          <p:cNvSpPr txBox="1">
            <a:spLocks/>
          </p:cNvSpPr>
          <p:nvPr/>
        </p:nvSpPr>
        <p:spPr>
          <a:xfrm>
            <a:off x="4264919" y="1125851"/>
            <a:ext cx="3659407" cy="104777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114999"/>
              </a:lnSpc>
              <a:spcBef>
                <a:spcPts val="1200"/>
              </a:spcBef>
              <a:buNone/>
            </a:pPr>
            <a:r>
              <a:rPr lang="en-US" sz="1500">
                <a:solidFill>
                  <a:schemeClr val="lt2"/>
                </a:solidFill>
              </a:rPr>
              <a:t>GitHub Desktop:</a:t>
            </a:r>
          </a:p>
          <a:p>
            <a:pPr marL="0" indent="0">
              <a:lnSpc>
                <a:spcPct val="114999"/>
              </a:lnSpc>
              <a:spcBef>
                <a:spcPts val="1200"/>
              </a:spcBef>
              <a:buNone/>
            </a:pPr>
            <a:r>
              <a:rPr lang="en-US" sz="1500">
                <a:solidFill>
                  <a:srgbClr val="FF0000"/>
                </a:solidFill>
              </a:rPr>
              <a:t>Branch</a:t>
            </a:r>
          </a:p>
        </p:txBody>
      </p:sp>
      <p:pic>
        <p:nvPicPr>
          <p:cNvPr id="3" name="Picture 2" descr="A screenshot of a computer&#10;&#10;Description automatically generated">
            <a:extLst>
              <a:ext uri="{FF2B5EF4-FFF2-40B4-BE49-F238E27FC236}">
                <a16:creationId xmlns:a16="http://schemas.microsoft.com/office/drawing/2014/main" id="{CFBCFBBE-3180-C508-B018-48ECC0292029}"/>
              </a:ext>
            </a:extLst>
          </p:cNvPr>
          <p:cNvPicPr>
            <a:picLocks noChangeAspect="1"/>
          </p:cNvPicPr>
          <p:nvPr/>
        </p:nvPicPr>
        <p:blipFill>
          <a:blip r:embed="rId3"/>
          <a:stretch>
            <a:fillRect/>
          </a:stretch>
        </p:blipFill>
        <p:spPr>
          <a:xfrm>
            <a:off x="4261971" y="1896278"/>
            <a:ext cx="4489732" cy="30861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47391DF2-87E7-F1D9-37FF-E3C1B88E06E0}"/>
              </a:ext>
            </a:extLst>
          </p:cNvPr>
          <p:cNvPicPr>
            <a:picLocks noChangeAspect="1"/>
          </p:cNvPicPr>
          <p:nvPr/>
        </p:nvPicPr>
        <p:blipFill>
          <a:blip r:embed="rId4"/>
          <a:stretch>
            <a:fillRect/>
          </a:stretch>
        </p:blipFill>
        <p:spPr>
          <a:xfrm>
            <a:off x="309850" y="2361524"/>
            <a:ext cx="3759506" cy="2334633"/>
          </a:xfrm>
          <a:prstGeom prst="rect">
            <a:avLst/>
          </a:prstGeom>
        </p:spPr>
      </p:pic>
    </p:spTree>
    <p:extLst>
      <p:ext uri="{BB962C8B-B14F-4D97-AF65-F5344CB8AC3E}">
        <p14:creationId xmlns:p14="http://schemas.microsoft.com/office/powerpoint/2010/main" val="10783376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7"/>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General Workflow &amp; Commands: Pull</a:t>
            </a:r>
            <a:endParaRPr>
              <a:solidFill>
                <a:schemeClr val="lt1"/>
              </a:solidFill>
            </a:endParaRPr>
          </a:p>
        </p:txBody>
      </p:sp>
      <p:sp>
        <p:nvSpPr>
          <p:cNvPr id="151" name="Google Shape;151;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lt2"/>
                </a:solidFill>
              </a:rPr>
              <a:t>Pull (git pull)</a:t>
            </a:r>
            <a:endParaRPr>
              <a:solidFill>
                <a:schemeClr val="lt2"/>
              </a:solidFill>
            </a:endParaRPr>
          </a:p>
          <a:p>
            <a:pPr indent="-334010">
              <a:spcBef>
                <a:spcPts val="1200"/>
              </a:spcBef>
              <a:buClr>
                <a:schemeClr val="lt2"/>
              </a:buClr>
              <a:buSzPct val="100000"/>
            </a:pPr>
            <a:r>
              <a:rPr lang="en">
                <a:solidFill>
                  <a:schemeClr val="lt2"/>
                </a:solidFill>
              </a:rPr>
              <a:t>Grabs all changes from a remote repository inserts them into your current branch </a:t>
            </a:r>
            <a:endParaRPr>
              <a:solidFill>
                <a:schemeClr val="lt2"/>
              </a:solidFill>
            </a:endParaRPr>
          </a:p>
          <a:p>
            <a:pPr marL="457200" lvl="0" indent="-334010" algn="l" rtl="0">
              <a:spcBef>
                <a:spcPts val="0"/>
              </a:spcBef>
              <a:spcAft>
                <a:spcPts val="0"/>
              </a:spcAft>
              <a:buClr>
                <a:schemeClr val="lt2"/>
              </a:buClr>
              <a:buSzPct val="100000"/>
              <a:buChar char="●"/>
            </a:pPr>
            <a:r>
              <a:rPr lang="en">
                <a:solidFill>
                  <a:schemeClr val="lt2"/>
                </a:solidFill>
              </a:rPr>
              <a:t>If the current branch is different from the remote repository a rebase may be required</a:t>
            </a:r>
            <a:endParaRPr>
              <a:solidFill>
                <a:schemeClr val="lt2"/>
              </a:solidFill>
            </a:endParaRPr>
          </a:p>
          <a:p>
            <a:pPr marL="914400" lvl="1" indent="-310515" algn="l" rtl="0">
              <a:spcBef>
                <a:spcPts val="0"/>
              </a:spcBef>
              <a:spcAft>
                <a:spcPts val="0"/>
              </a:spcAft>
              <a:buClr>
                <a:schemeClr val="lt2"/>
              </a:buClr>
              <a:buSzPct val="100000"/>
              <a:buChar char="○"/>
            </a:pPr>
            <a:r>
              <a:rPr lang="en">
                <a:solidFill>
                  <a:schemeClr val="lt2"/>
                </a:solidFill>
              </a:rPr>
              <a:t>Either a rebase or a merge to fix differences in branches</a:t>
            </a:r>
            <a:endParaRPr>
              <a:solidFill>
                <a:schemeClr val="lt2"/>
              </a:solidFill>
            </a:endParaRPr>
          </a:p>
          <a:p>
            <a:pPr marL="0" lvl="0" indent="0" algn="l" rtl="0">
              <a:spcBef>
                <a:spcPts val="1200"/>
              </a:spcBef>
              <a:spcAft>
                <a:spcPts val="0"/>
              </a:spcAft>
              <a:buNone/>
            </a:pPr>
            <a:endParaRPr lang="en">
              <a:solidFill>
                <a:schemeClr val="lt2"/>
              </a:solidFill>
            </a:endParaRPr>
          </a:p>
          <a:p>
            <a:pPr marL="0" lvl="0" indent="0" algn="l" rtl="0">
              <a:spcBef>
                <a:spcPts val="1200"/>
              </a:spcBef>
              <a:spcAft>
                <a:spcPts val="1200"/>
              </a:spcAft>
              <a:buNone/>
            </a:pPr>
            <a:endParaRPr>
              <a:solidFill>
                <a:schemeClr val="lt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149"/>
        <p:cNvGrpSpPr/>
        <p:nvPr/>
      </p:nvGrpSpPr>
      <p:grpSpPr>
        <a:xfrm>
          <a:off x="0" y="0"/>
          <a:ext cx="0" cy="0"/>
          <a:chOff x="0" y="0"/>
          <a:chExt cx="0" cy="0"/>
        </a:xfrm>
      </p:grpSpPr>
      <p:sp>
        <p:nvSpPr>
          <p:cNvPr id="150" name="Google Shape;150;p27"/>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General Workflow &amp; Commands: Pull</a:t>
            </a:r>
            <a:endParaRPr>
              <a:solidFill>
                <a:schemeClr val="lt1"/>
              </a:solidFill>
            </a:endParaRPr>
          </a:p>
        </p:txBody>
      </p:sp>
      <p:sp>
        <p:nvSpPr>
          <p:cNvPr id="151" name="Google Shape;151;p27"/>
          <p:cNvSpPr txBox="1">
            <a:spLocks noGrp="1"/>
          </p:cNvSpPr>
          <p:nvPr>
            <p:ph type="body" idx="1"/>
          </p:nvPr>
        </p:nvSpPr>
        <p:spPr>
          <a:xfrm>
            <a:off x="311700" y="1152475"/>
            <a:ext cx="4651985" cy="3416400"/>
          </a:xfrm>
          <a:prstGeom prst="rect">
            <a:avLst/>
          </a:prstGeom>
        </p:spPr>
        <p:txBody>
          <a:bodyPr spcFirstLastPara="1" wrap="square" lIns="91425" tIns="91425" rIns="91425" bIns="91425" anchor="t" anchorCtr="0">
            <a:normAutofit/>
          </a:bodyPr>
          <a:lstStyle/>
          <a:p>
            <a:pPr marL="0" indent="0">
              <a:lnSpc>
                <a:spcPct val="114999"/>
              </a:lnSpc>
              <a:spcBef>
                <a:spcPts val="1200"/>
              </a:spcBef>
              <a:buNone/>
            </a:pPr>
            <a:r>
              <a:rPr lang="en" sz="1700">
                <a:solidFill>
                  <a:schemeClr val="lt2"/>
                </a:solidFill>
              </a:rPr>
              <a:t>Follow along:</a:t>
            </a:r>
            <a:endParaRPr lang="en-US" sz="1700">
              <a:solidFill>
                <a:schemeClr val="lt2"/>
              </a:solidFill>
            </a:endParaRPr>
          </a:p>
          <a:p>
            <a:pPr marL="0" lvl="0" indent="0" algn="l">
              <a:lnSpc>
                <a:spcPct val="114999"/>
              </a:lnSpc>
              <a:spcBef>
                <a:spcPts val="1200"/>
              </a:spcBef>
              <a:spcAft>
                <a:spcPts val="0"/>
              </a:spcAft>
              <a:buNone/>
            </a:pPr>
            <a:r>
              <a:rPr lang="en" sz="1700">
                <a:solidFill>
                  <a:schemeClr val="lt2"/>
                </a:solidFill>
              </a:rPr>
              <a:t>“git pull”</a:t>
            </a:r>
            <a:endParaRPr lang="en-US" sz="1700">
              <a:solidFill>
                <a:schemeClr val="lt2"/>
              </a:solidFill>
            </a:endParaRPr>
          </a:p>
          <a:p>
            <a:pPr indent="-334010">
              <a:lnSpc>
                <a:spcPct val="114999"/>
              </a:lnSpc>
              <a:spcBef>
                <a:spcPts val="1200"/>
              </a:spcBef>
              <a:buClr>
                <a:srgbClr val="595959"/>
              </a:buClr>
              <a:buFont typeface="Arial,Sans-Serif"/>
              <a:buChar char="-"/>
            </a:pPr>
            <a:r>
              <a:rPr lang="en" sz="1700">
                <a:solidFill>
                  <a:schemeClr val="lt2"/>
                </a:solidFill>
              </a:rPr>
              <a:t>Pulls down all changes since the last time you have pulled to your current branch</a:t>
            </a:r>
            <a:endParaRPr sz="1700">
              <a:solidFill>
                <a:schemeClr val="lt2"/>
              </a:solidFill>
            </a:endParaRPr>
          </a:p>
          <a:p>
            <a:pPr marL="0" indent="0" algn="l">
              <a:lnSpc>
                <a:spcPct val="114999"/>
              </a:lnSpc>
              <a:spcBef>
                <a:spcPts val="0"/>
              </a:spcBef>
              <a:spcAft>
                <a:spcPts val="0"/>
              </a:spcAft>
              <a:buNone/>
            </a:pPr>
            <a:endParaRPr lang="en">
              <a:solidFill>
                <a:schemeClr val="lt2"/>
              </a:solidFill>
            </a:endParaRPr>
          </a:p>
          <a:p>
            <a:pPr marL="0" lvl="0" indent="0" algn="l" rtl="0">
              <a:spcBef>
                <a:spcPts val="1200"/>
              </a:spcBef>
              <a:spcAft>
                <a:spcPts val="0"/>
              </a:spcAft>
              <a:buNone/>
            </a:pPr>
            <a:endParaRPr lang="en">
              <a:solidFill>
                <a:schemeClr val="lt2"/>
              </a:solidFill>
            </a:endParaRPr>
          </a:p>
          <a:p>
            <a:pPr marL="0" lvl="0" indent="0" algn="l" rtl="0">
              <a:spcBef>
                <a:spcPts val="1200"/>
              </a:spcBef>
              <a:spcAft>
                <a:spcPts val="1200"/>
              </a:spcAft>
              <a:buNone/>
            </a:pPr>
            <a:endParaRPr>
              <a:solidFill>
                <a:schemeClr val="lt2"/>
              </a:solidFill>
            </a:endParaRPr>
          </a:p>
        </p:txBody>
      </p:sp>
    </p:spTree>
    <p:extLst>
      <p:ext uri="{BB962C8B-B14F-4D97-AF65-F5344CB8AC3E}">
        <p14:creationId xmlns:p14="http://schemas.microsoft.com/office/powerpoint/2010/main" val="41774282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8"/>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General Workflow &amp; Commands: Fetch (Optional)</a:t>
            </a:r>
            <a:endParaRPr>
              <a:solidFill>
                <a:schemeClr val="lt1"/>
              </a:solidFill>
            </a:endParaRPr>
          </a:p>
        </p:txBody>
      </p:sp>
      <p:sp>
        <p:nvSpPr>
          <p:cNvPr id="157" name="Google Shape;157;p28"/>
          <p:cNvSpPr txBox="1">
            <a:spLocks noGrp="1"/>
          </p:cNvSpPr>
          <p:nvPr>
            <p:ph type="body" idx="1"/>
          </p:nvPr>
        </p:nvSpPr>
        <p:spPr>
          <a:xfrm>
            <a:off x="311700" y="1152475"/>
            <a:ext cx="4018939"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lt2"/>
                </a:solidFill>
              </a:rPr>
              <a:t>Fetch (git fetch)</a:t>
            </a:r>
            <a:endParaRPr>
              <a:solidFill>
                <a:schemeClr val="lt2"/>
              </a:solidFill>
            </a:endParaRPr>
          </a:p>
          <a:p>
            <a:pPr>
              <a:spcBef>
                <a:spcPts val="1200"/>
              </a:spcBef>
              <a:buClr>
                <a:schemeClr val="lt2"/>
              </a:buClr>
            </a:pPr>
            <a:r>
              <a:rPr lang="en">
                <a:solidFill>
                  <a:schemeClr val="lt2"/>
                </a:solidFill>
              </a:rPr>
              <a:t>Gathers branches from one or more repositories, along with the files and objects necessary to complete them </a:t>
            </a:r>
            <a:endParaRPr>
              <a:solidFill>
                <a:schemeClr val="lt2"/>
              </a:solidFill>
            </a:endParaRPr>
          </a:p>
          <a:p>
            <a:pPr marL="457200" lvl="0" indent="-342900" algn="l" rtl="0">
              <a:spcBef>
                <a:spcPts val="0"/>
              </a:spcBef>
              <a:spcAft>
                <a:spcPts val="0"/>
              </a:spcAft>
              <a:buClr>
                <a:schemeClr val="lt2"/>
              </a:buClr>
              <a:buSzPts val="1800"/>
              <a:buChar char="●"/>
            </a:pPr>
            <a:r>
              <a:rPr lang="en">
                <a:solidFill>
                  <a:schemeClr val="lt2"/>
                </a:solidFill>
              </a:rPr>
              <a:t>Updates remote tracking branches ***</a:t>
            </a:r>
            <a:endParaRPr>
              <a:solidFill>
                <a:schemeClr val="lt2"/>
              </a:solidFill>
            </a:endParaRPr>
          </a:p>
          <a:p>
            <a:pPr marL="914400" lvl="1" indent="-317500" algn="l" rtl="0">
              <a:spcBef>
                <a:spcPts val="0"/>
              </a:spcBef>
              <a:spcAft>
                <a:spcPts val="0"/>
              </a:spcAft>
              <a:buClr>
                <a:schemeClr val="lt2"/>
              </a:buClr>
              <a:buSzPts val="1400"/>
              <a:buChar char="○"/>
            </a:pPr>
            <a:r>
              <a:rPr lang="en">
                <a:solidFill>
                  <a:schemeClr val="lt2"/>
                </a:solidFill>
              </a:rPr>
              <a:t>Usually followed after a git clone</a:t>
            </a:r>
            <a:endParaRPr>
              <a:solidFill>
                <a:schemeClr val="lt2"/>
              </a:solidFill>
            </a:endParaRPr>
          </a:p>
          <a:p>
            <a:pPr marL="0" lvl="0" indent="0" algn="l" rtl="0">
              <a:spcBef>
                <a:spcPts val="1200"/>
              </a:spcBef>
              <a:spcAft>
                <a:spcPts val="0"/>
              </a:spcAft>
              <a:buNone/>
            </a:pPr>
            <a:endParaRPr lang="en">
              <a:solidFill>
                <a:schemeClr val="lt2"/>
              </a:solidFill>
            </a:endParaRPr>
          </a:p>
          <a:p>
            <a:pPr marL="0" lvl="0" indent="0" algn="l" rtl="0">
              <a:spcBef>
                <a:spcPts val="1200"/>
              </a:spcBef>
              <a:spcAft>
                <a:spcPts val="1200"/>
              </a:spcAft>
              <a:buNone/>
            </a:pPr>
            <a:endParaRPr>
              <a:solidFill>
                <a:schemeClr val="lt2"/>
              </a:solidFill>
            </a:endParaRPr>
          </a:p>
        </p:txBody>
      </p:sp>
      <p:pic>
        <p:nvPicPr>
          <p:cNvPr id="2" name="Picture 1" descr="A screenshot of a computer&#10;&#10;Description automatically generated">
            <a:extLst>
              <a:ext uri="{FF2B5EF4-FFF2-40B4-BE49-F238E27FC236}">
                <a16:creationId xmlns:a16="http://schemas.microsoft.com/office/drawing/2014/main" id="{AA97CCB0-5B6F-A0CA-DFDC-B62AF8411864}"/>
              </a:ext>
            </a:extLst>
          </p:cNvPr>
          <p:cNvPicPr>
            <a:picLocks noChangeAspect="1"/>
          </p:cNvPicPr>
          <p:nvPr/>
        </p:nvPicPr>
        <p:blipFill>
          <a:blip r:embed="rId3"/>
          <a:stretch>
            <a:fillRect/>
          </a:stretch>
        </p:blipFill>
        <p:spPr>
          <a:xfrm>
            <a:off x="4458698" y="1151792"/>
            <a:ext cx="4464495" cy="30861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r>
              <a:rPr lang="en">
                <a:solidFill>
                  <a:schemeClr val="lt1"/>
                </a:solidFill>
              </a:rPr>
              <a:t>Flavors of Version Control</a:t>
            </a:r>
            <a:endParaRPr>
              <a:solidFill>
                <a:schemeClr val="lt1"/>
              </a:solidFill>
            </a:endParaRPr>
          </a:p>
        </p:txBody>
      </p:sp>
      <p:sp>
        <p:nvSpPr>
          <p:cNvPr id="69" name="Google Shape;69;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lt2"/>
                </a:solidFill>
              </a:rPr>
              <a:t>Examples</a:t>
            </a:r>
            <a:endParaRPr>
              <a:solidFill>
                <a:schemeClr val="lt2"/>
              </a:solidFill>
            </a:endParaRPr>
          </a:p>
          <a:p>
            <a:pPr marL="457200" lvl="0" indent="-342900" algn="l" rtl="0">
              <a:spcBef>
                <a:spcPts val="1200"/>
              </a:spcBef>
              <a:spcAft>
                <a:spcPts val="0"/>
              </a:spcAft>
              <a:buClr>
                <a:schemeClr val="lt2"/>
              </a:buClr>
              <a:buSzPts val="1800"/>
              <a:buChar char="●"/>
            </a:pPr>
            <a:r>
              <a:rPr lang="en" b="1" u="sng">
                <a:solidFill>
                  <a:schemeClr val="lt2"/>
                </a:solidFill>
              </a:rPr>
              <a:t>Git</a:t>
            </a:r>
            <a:endParaRPr b="1" u="sng">
              <a:solidFill>
                <a:schemeClr val="lt2"/>
              </a:solidFill>
            </a:endParaRPr>
          </a:p>
          <a:p>
            <a:pPr marL="914400" lvl="1" indent="-317500" algn="l" rtl="0">
              <a:spcBef>
                <a:spcPts val="0"/>
              </a:spcBef>
              <a:spcAft>
                <a:spcPts val="0"/>
              </a:spcAft>
              <a:buClr>
                <a:schemeClr val="lt2"/>
              </a:buClr>
              <a:buSzPts val="1400"/>
              <a:buChar char="○"/>
            </a:pPr>
            <a:r>
              <a:rPr lang="en">
                <a:solidFill>
                  <a:schemeClr val="lt2"/>
                </a:solidFill>
              </a:rPr>
              <a:t>GitHub</a:t>
            </a:r>
            <a:endParaRPr>
              <a:solidFill>
                <a:schemeClr val="lt2"/>
              </a:solidFill>
            </a:endParaRPr>
          </a:p>
          <a:p>
            <a:pPr marL="914400" lvl="1" indent="-317500" algn="l" rtl="0">
              <a:spcBef>
                <a:spcPts val="0"/>
              </a:spcBef>
              <a:spcAft>
                <a:spcPts val="0"/>
              </a:spcAft>
              <a:buClr>
                <a:schemeClr val="lt2"/>
              </a:buClr>
              <a:buSzPts val="1400"/>
              <a:buChar char="○"/>
            </a:pPr>
            <a:r>
              <a:rPr lang="en">
                <a:solidFill>
                  <a:schemeClr val="lt2"/>
                </a:solidFill>
              </a:rPr>
              <a:t>GitLab</a:t>
            </a:r>
            <a:endParaRPr>
              <a:solidFill>
                <a:schemeClr val="lt2"/>
              </a:solidFill>
            </a:endParaRPr>
          </a:p>
          <a:p>
            <a:pPr marL="914400" lvl="1" indent="-317500" algn="l" rtl="0">
              <a:spcBef>
                <a:spcPts val="0"/>
              </a:spcBef>
              <a:spcAft>
                <a:spcPts val="0"/>
              </a:spcAft>
              <a:buClr>
                <a:schemeClr val="lt2"/>
              </a:buClr>
              <a:buSzPts val="1400"/>
              <a:buChar char="○"/>
            </a:pPr>
            <a:r>
              <a:rPr lang="en">
                <a:solidFill>
                  <a:schemeClr val="lt2"/>
                </a:solidFill>
              </a:rPr>
              <a:t>GitKraken </a:t>
            </a:r>
            <a:endParaRPr>
              <a:solidFill>
                <a:schemeClr val="lt2"/>
              </a:solidFill>
            </a:endParaRPr>
          </a:p>
          <a:p>
            <a:pPr marL="457200" lvl="0" indent="-342900" algn="l" rtl="0">
              <a:spcBef>
                <a:spcPts val="0"/>
              </a:spcBef>
              <a:spcAft>
                <a:spcPts val="0"/>
              </a:spcAft>
              <a:buClr>
                <a:schemeClr val="lt2"/>
              </a:buClr>
              <a:buSzPts val="1800"/>
              <a:buChar char="●"/>
            </a:pPr>
            <a:r>
              <a:rPr lang="en">
                <a:solidFill>
                  <a:schemeClr val="lt2"/>
                </a:solidFill>
              </a:rPr>
              <a:t>Mercurial</a:t>
            </a:r>
            <a:endParaRPr>
              <a:solidFill>
                <a:schemeClr val="lt2"/>
              </a:solidFill>
            </a:endParaRPr>
          </a:p>
          <a:p>
            <a:pPr marL="457200" lvl="0" indent="-342900" algn="l" rtl="0">
              <a:spcBef>
                <a:spcPts val="0"/>
              </a:spcBef>
              <a:spcAft>
                <a:spcPts val="0"/>
              </a:spcAft>
              <a:buClr>
                <a:schemeClr val="lt2"/>
              </a:buClr>
              <a:buSzPts val="1800"/>
              <a:buChar char="●"/>
            </a:pPr>
            <a:r>
              <a:rPr lang="en">
                <a:solidFill>
                  <a:schemeClr val="lt2"/>
                </a:solidFill>
              </a:rPr>
              <a:t>CVS</a:t>
            </a:r>
            <a:endParaRPr>
              <a:solidFill>
                <a:schemeClr val="lt2"/>
              </a:solidFill>
            </a:endParaRPr>
          </a:p>
          <a:p>
            <a:pPr marL="457200" lvl="0" indent="-342900" algn="l" rtl="0">
              <a:spcBef>
                <a:spcPts val="0"/>
              </a:spcBef>
              <a:spcAft>
                <a:spcPts val="0"/>
              </a:spcAft>
              <a:buClr>
                <a:schemeClr val="lt2"/>
              </a:buClr>
              <a:buSzPts val="1800"/>
              <a:buChar char="●"/>
            </a:pPr>
            <a:r>
              <a:rPr lang="en">
                <a:solidFill>
                  <a:schemeClr val="lt2"/>
                </a:solidFill>
              </a:rPr>
              <a:t>SVN</a:t>
            </a:r>
            <a:endParaRPr>
              <a:solidFill>
                <a:schemeClr val="lt2"/>
              </a:solidFill>
            </a:endParaRPr>
          </a:p>
        </p:txBody>
      </p:sp>
      <p:pic>
        <p:nvPicPr>
          <p:cNvPr id="70" name="Google Shape;70;p15"/>
          <p:cNvPicPr preferRelativeResize="0"/>
          <p:nvPr/>
        </p:nvPicPr>
        <p:blipFill>
          <a:blip r:embed="rId3">
            <a:alphaModFix/>
          </a:blip>
          <a:stretch>
            <a:fillRect/>
          </a:stretch>
        </p:blipFill>
        <p:spPr>
          <a:xfrm>
            <a:off x="4377900" y="1017725"/>
            <a:ext cx="1288575" cy="572700"/>
          </a:xfrm>
          <a:prstGeom prst="rect">
            <a:avLst/>
          </a:prstGeom>
          <a:noFill/>
          <a:ln>
            <a:noFill/>
          </a:ln>
        </p:spPr>
      </p:pic>
      <p:pic>
        <p:nvPicPr>
          <p:cNvPr id="71" name="Google Shape;71;p15"/>
          <p:cNvPicPr preferRelativeResize="0"/>
          <p:nvPr/>
        </p:nvPicPr>
        <p:blipFill>
          <a:blip r:embed="rId4">
            <a:alphaModFix/>
          </a:blip>
          <a:stretch>
            <a:fillRect/>
          </a:stretch>
        </p:blipFill>
        <p:spPr>
          <a:xfrm>
            <a:off x="6978325" y="1152463"/>
            <a:ext cx="971550" cy="1304925"/>
          </a:xfrm>
          <a:prstGeom prst="rect">
            <a:avLst/>
          </a:prstGeom>
          <a:noFill/>
          <a:ln>
            <a:noFill/>
          </a:ln>
        </p:spPr>
      </p:pic>
      <p:pic>
        <p:nvPicPr>
          <p:cNvPr id="72" name="Google Shape;72;p15"/>
          <p:cNvPicPr preferRelativeResize="0"/>
          <p:nvPr/>
        </p:nvPicPr>
        <p:blipFill>
          <a:blip r:embed="rId5">
            <a:alphaModFix/>
          </a:blip>
          <a:stretch>
            <a:fillRect/>
          </a:stretch>
        </p:blipFill>
        <p:spPr>
          <a:xfrm>
            <a:off x="4499288" y="1940847"/>
            <a:ext cx="1045800" cy="921525"/>
          </a:xfrm>
          <a:prstGeom prst="rect">
            <a:avLst/>
          </a:prstGeom>
          <a:noFill/>
          <a:ln>
            <a:noFill/>
          </a:ln>
        </p:spPr>
      </p:pic>
      <p:pic>
        <p:nvPicPr>
          <p:cNvPr id="73" name="Google Shape;73;p15"/>
          <p:cNvPicPr preferRelativeResize="0"/>
          <p:nvPr/>
        </p:nvPicPr>
        <p:blipFill>
          <a:blip r:embed="rId6">
            <a:alphaModFix/>
          </a:blip>
          <a:stretch>
            <a:fillRect/>
          </a:stretch>
        </p:blipFill>
        <p:spPr>
          <a:xfrm>
            <a:off x="6041413" y="1590425"/>
            <a:ext cx="733425" cy="876300"/>
          </a:xfrm>
          <a:prstGeom prst="rect">
            <a:avLst/>
          </a:prstGeom>
          <a:noFill/>
          <a:ln>
            <a:noFill/>
          </a:ln>
        </p:spPr>
      </p:pic>
      <p:pic>
        <p:nvPicPr>
          <p:cNvPr id="74" name="Google Shape;74;p15"/>
          <p:cNvPicPr preferRelativeResize="0"/>
          <p:nvPr/>
        </p:nvPicPr>
        <p:blipFill>
          <a:blip r:embed="rId7">
            <a:alphaModFix/>
          </a:blip>
          <a:stretch>
            <a:fillRect/>
          </a:stretch>
        </p:blipFill>
        <p:spPr>
          <a:xfrm>
            <a:off x="3260225" y="3149075"/>
            <a:ext cx="1570025" cy="1097250"/>
          </a:xfrm>
          <a:prstGeom prst="rect">
            <a:avLst/>
          </a:prstGeom>
          <a:noFill/>
          <a:ln>
            <a:noFill/>
          </a:ln>
        </p:spPr>
      </p:pic>
      <p:pic>
        <p:nvPicPr>
          <p:cNvPr id="75" name="Google Shape;75;p15"/>
          <p:cNvPicPr preferRelativeResize="0"/>
          <p:nvPr/>
        </p:nvPicPr>
        <p:blipFill>
          <a:blip r:embed="rId8">
            <a:alphaModFix/>
          </a:blip>
          <a:stretch>
            <a:fillRect/>
          </a:stretch>
        </p:blipFill>
        <p:spPr>
          <a:xfrm>
            <a:off x="5390338" y="3039425"/>
            <a:ext cx="1316550" cy="1316550"/>
          </a:xfrm>
          <a:prstGeom prst="rect">
            <a:avLst/>
          </a:prstGeom>
          <a:noFill/>
          <a:ln>
            <a:noFill/>
          </a:ln>
        </p:spPr>
      </p:pic>
      <p:pic>
        <p:nvPicPr>
          <p:cNvPr id="76" name="Google Shape;76;p15"/>
          <p:cNvPicPr preferRelativeResize="0"/>
          <p:nvPr/>
        </p:nvPicPr>
        <p:blipFill>
          <a:blip r:embed="rId9">
            <a:alphaModFix/>
          </a:blip>
          <a:stretch>
            <a:fillRect/>
          </a:stretch>
        </p:blipFill>
        <p:spPr>
          <a:xfrm>
            <a:off x="7035100" y="2763025"/>
            <a:ext cx="1068400" cy="10684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155"/>
        <p:cNvGrpSpPr/>
        <p:nvPr/>
      </p:nvGrpSpPr>
      <p:grpSpPr>
        <a:xfrm>
          <a:off x="0" y="0"/>
          <a:ext cx="0" cy="0"/>
          <a:chOff x="0" y="0"/>
          <a:chExt cx="0" cy="0"/>
        </a:xfrm>
      </p:grpSpPr>
      <p:sp>
        <p:nvSpPr>
          <p:cNvPr id="156" name="Google Shape;156;p28"/>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General Workflow &amp; Commands: Fetch (Optional)</a:t>
            </a:r>
            <a:endParaRPr>
              <a:solidFill>
                <a:schemeClr val="lt1"/>
              </a:solidFill>
            </a:endParaRPr>
          </a:p>
        </p:txBody>
      </p:sp>
      <p:sp>
        <p:nvSpPr>
          <p:cNvPr id="157" name="Google Shape;157;p28"/>
          <p:cNvSpPr txBox="1">
            <a:spLocks noGrp="1"/>
          </p:cNvSpPr>
          <p:nvPr>
            <p:ph type="body" idx="1"/>
          </p:nvPr>
        </p:nvSpPr>
        <p:spPr>
          <a:xfrm>
            <a:off x="311700" y="1152475"/>
            <a:ext cx="4238747"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lt2"/>
                </a:solidFill>
              </a:rPr>
              <a:t>Fetch (git fetch)</a:t>
            </a:r>
            <a:endParaRPr>
              <a:solidFill>
                <a:schemeClr val="lt2"/>
              </a:solidFill>
            </a:endParaRPr>
          </a:p>
          <a:p>
            <a:pPr>
              <a:spcBef>
                <a:spcPts val="1200"/>
              </a:spcBef>
              <a:buClr>
                <a:schemeClr val="lt2"/>
              </a:buClr>
            </a:pPr>
            <a:r>
              <a:rPr lang="en">
                <a:solidFill>
                  <a:schemeClr val="lt2"/>
                </a:solidFill>
              </a:rPr>
              <a:t>Follow along: (optional, it will not change anything since we just pulled)</a:t>
            </a:r>
            <a:endParaRPr lang="en-US">
              <a:solidFill>
                <a:schemeClr val="lt2"/>
              </a:solidFill>
            </a:endParaRPr>
          </a:p>
          <a:p>
            <a:pPr algn="l">
              <a:lnSpc>
                <a:spcPct val="114999"/>
              </a:lnSpc>
              <a:spcBef>
                <a:spcPts val="1200"/>
              </a:spcBef>
              <a:spcAft>
                <a:spcPts val="0"/>
              </a:spcAft>
              <a:buClr>
                <a:schemeClr val="lt2"/>
              </a:buClr>
            </a:pPr>
            <a:r>
              <a:rPr lang="en">
                <a:solidFill>
                  <a:schemeClr val="lt2"/>
                </a:solidFill>
              </a:rPr>
              <a:t>“git fetch”</a:t>
            </a:r>
            <a:endParaRPr/>
          </a:p>
          <a:p>
            <a:pPr marL="0" lvl="0" indent="0" algn="l" rtl="0">
              <a:spcBef>
                <a:spcPts val="1200"/>
              </a:spcBef>
              <a:spcAft>
                <a:spcPts val="0"/>
              </a:spcAft>
              <a:buNone/>
            </a:pPr>
            <a:endParaRPr lang="en">
              <a:solidFill>
                <a:schemeClr val="lt2"/>
              </a:solidFill>
            </a:endParaRPr>
          </a:p>
          <a:p>
            <a:pPr marL="0" lvl="0" indent="0" algn="l" rtl="0">
              <a:spcBef>
                <a:spcPts val="1200"/>
              </a:spcBef>
              <a:spcAft>
                <a:spcPts val="1200"/>
              </a:spcAft>
              <a:buNone/>
            </a:pPr>
            <a:endParaRPr>
              <a:solidFill>
                <a:schemeClr val="lt2"/>
              </a:solidFill>
            </a:endParaRPr>
          </a:p>
        </p:txBody>
      </p:sp>
    </p:spTree>
    <p:extLst>
      <p:ext uri="{BB962C8B-B14F-4D97-AF65-F5344CB8AC3E}">
        <p14:creationId xmlns:p14="http://schemas.microsoft.com/office/powerpoint/2010/main" val="256463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9"/>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General Workflow &amp; Commands: Checkout</a:t>
            </a:r>
            <a:endParaRPr>
              <a:solidFill>
                <a:schemeClr val="lt1"/>
              </a:solidFill>
            </a:endParaRPr>
          </a:p>
        </p:txBody>
      </p:sp>
      <p:sp>
        <p:nvSpPr>
          <p:cNvPr id="163" name="Google Shape;163;p29"/>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lt2"/>
                </a:solidFill>
              </a:rPr>
              <a:t>Checkout (to existing branch)</a:t>
            </a:r>
            <a:endParaRPr>
              <a:solidFill>
                <a:schemeClr val="lt2"/>
              </a:solidFill>
            </a:endParaRPr>
          </a:p>
          <a:p>
            <a:pPr marL="457200" lvl="0" indent="-342900" algn="l" rtl="0">
              <a:spcBef>
                <a:spcPts val="1200"/>
              </a:spcBef>
              <a:spcAft>
                <a:spcPts val="0"/>
              </a:spcAft>
              <a:buClr>
                <a:schemeClr val="lt2"/>
              </a:buClr>
              <a:buSzPts val="1800"/>
              <a:buChar char="●"/>
            </a:pPr>
            <a:r>
              <a:rPr lang="en">
                <a:solidFill>
                  <a:schemeClr val="lt2"/>
                </a:solidFill>
              </a:rPr>
              <a:t>“git checkout [&lt;branch&gt;]”</a:t>
            </a:r>
            <a:endParaRPr>
              <a:solidFill>
                <a:schemeClr val="lt2"/>
              </a:solidFill>
            </a:endParaRPr>
          </a:p>
          <a:p>
            <a:pPr marL="0" lvl="0" indent="0" algn="l" rtl="0">
              <a:spcBef>
                <a:spcPts val="1200"/>
              </a:spcBef>
              <a:spcAft>
                <a:spcPts val="0"/>
              </a:spcAft>
              <a:buNone/>
            </a:pPr>
            <a:r>
              <a:rPr lang="en">
                <a:solidFill>
                  <a:schemeClr val="lt2"/>
                </a:solidFill>
              </a:rPr>
              <a:t>Branch (display current branches)</a:t>
            </a:r>
            <a:endParaRPr>
              <a:solidFill>
                <a:schemeClr val="lt2"/>
              </a:solidFill>
            </a:endParaRPr>
          </a:p>
          <a:p>
            <a:pPr marL="457200" lvl="0" indent="-342900" algn="l" rtl="0">
              <a:spcBef>
                <a:spcPts val="1200"/>
              </a:spcBef>
              <a:spcAft>
                <a:spcPts val="0"/>
              </a:spcAft>
              <a:buClr>
                <a:schemeClr val="lt2"/>
              </a:buClr>
              <a:buSzPts val="1800"/>
              <a:buChar char="●"/>
            </a:pPr>
            <a:r>
              <a:rPr lang="en">
                <a:solidFill>
                  <a:schemeClr val="lt2"/>
                </a:solidFill>
              </a:rPr>
              <a:t>“git branch” </a:t>
            </a:r>
            <a:endParaRPr>
              <a:solidFill>
                <a:schemeClr val="lt2"/>
              </a:solidFill>
            </a:endParaRPr>
          </a:p>
          <a:p>
            <a:pPr marL="914400" lvl="1" indent="-317500" algn="l" rtl="0">
              <a:spcBef>
                <a:spcPts val="0"/>
              </a:spcBef>
              <a:spcAft>
                <a:spcPts val="0"/>
              </a:spcAft>
              <a:buClr>
                <a:schemeClr val="lt2"/>
              </a:buClr>
              <a:buSzPts val="1400"/>
              <a:buChar char="○"/>
            </a:pPr>
            <a:r>
              <a:rPr lang="en">
                <a:solidFill>
                  <a:schemeClr val="lt2"/>
                </a:solidFill>
              </a:rPr>
              <a:t>Will show a list of branches on your </a:t>
            </a:r>
            <a:r>
              <a:rPr lang="en" u="sng">
                <a:solidFill>
                  <a:schemeClr val="lt2"/>
                </a:solidFill>
              </a:rPr>
              <a:t>local</a:t>
            </a:r>
            <a:r>
              <a:rPr lang="en">
                <a:solidFill>
                  <a:schemeClr val="lt2"/>
                </a:solidFill>
              </a:rPr>
              <a:t> repository</a:t>
            </a:r>
            <a:endParaRPr>
              <a:solidFill>
                <a:schemeClr val="lt2"/>
              </a:solidFill>
            </a:endParaRPr>
          </a:p>
        </p:txBody>
      </p:sp>
      <p:pic>
        <p:nvPicPr>
          <p:cNvPr id="2" name="Picture 1" descr="A screenshot of a computer&#10;&#10;Description automatically generated">
            <a:extLst>
              <a:ext uri="{FF2B5EF4-FFF2-40B4-BE49-F238E27FC236}">
                <a16:creationId xmlns:a16="http://schemas.microsoft.com/office/drawing/2014/main" id="{6C447C87-3415-84A8-A345-E4C06CC8DEDF}"/>
              </a:ext>
            </a:extLst>
          </p:cNvPr>
          <p:cNvPicPr>
            <a:picLocks noChangeAspect="1"/>
          </p:cNvPicPr>
          <p:nvPr/>
        </p:nvPicPr>
        <p:blipFill>
          <a:blip r:embed="rId3"/>
          <a:stretch>
            <a:fillRect/>
          </a:stretch>
        </p:blipFill>
        <p:spPr>
          <a:xfrm>
            <a:off x="4400130" y="1151792"/>
            <a:ext cx="4432165" cy="30861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9"/>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General Workflow &amp; Commands: Checkout</a:t>
            </a:r>
            <a:endParaRPr>
              <a:solidFill>
                <a:schemeClr val="lt1"/>
              </a:solidFill>
            </a:endParaRPr>
          </a:p>
        </p:txBody>
      </p:sp>
      <p:sp>
        <p:nvSpPr>
          <p:cNvPr id="163" name="Google Shape;163;p29"/>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rmAutofit/>
          </a:bodyPr>
          <a:lstStyle/>
          <a:p>
            <a:pPr marL="0" indent="0">
              <a:lnSpc>
                <a:spcPct val="100000"/>
              </a:lnSpc>
              <a:buNone/>
            </a:pPr>
            <a:r>
              <a:rPr lang="en">
                <a:solidFill>
                  <a:schemeClr val="lt2"/>
                </a:solidFill>
              </a:rPr>
              <a:t>Follow along:</a:t>
            </a:r>
            <a:endParaRPr lang="en-US">
              <a:solidFill>
                <a:schemeClr val="lt2"/>
              </a:solidFill>
            </a:endParaRPr>
          </a:p>
          <a:p>
            <a:pPr marL="0" indent="0">
              <a:lnSpc>
                <a:spcPct val="100000"/>
              </a:lnSpc>
              <a:buNone/>
            </a:pPr>
            <a:r>
              <a:rPr lang="en">
                <a:solidFill>
                  <a:schemeClr val="lt2"/>
                </a:solidFill>
              </a:rPr>
              <a:t>“git checkout </a:t>
            </a:r>
            <a:r>
              <a:rPr lang="en" err="1">
                <a:solidFill>
                  <a:schemeClr val="lt2"/>
                </a:solidFill>
              </a:rPr>
              <a:t>Names_Branch</a:t>
            </a:r>
            <a:r>
              <a:rPr lang="en">
                <a:solidFill>
                  <a:schemeClr val="lt2"/>
                </a:solidFill>
              </a:rPr>
              <a:t>”</a:t>
            </a:r>
            <a:endParaRPr lang="en-US">
              <a:solidFill>
                <a:schemeClr val="lt2"/>
              </a:solidFill>
            </a:endParaRPr>
          </a:p>
          <a:p>
            <a:pPr>
              <a:lnSpc>
                <a:spcPct val="100000"/>
              </a:lnSpc>
              <a:buClr>
                <a:srgbClr val="595959"/>
              </a:buClr>
              <a:buFont typeface="Arial,Sans-Serif"/>
              <a:buChar char="-"/>
            </a:pPr>
            <a:r>
              <a:rPr lang="en">
                <a:solidFill>
                  <a:schemeClr val="lt2"/>
                </a:solidFill>
              </a:rPr>
              <a:t>Creates a new branch, and sets it as your current branch</a:t>
            </a:r>
            <a:endParaRPr lang="en-US">
              <a:solidFill>
                <a:schemeClr val="lt2"/>
              </a:solidFill>
            </a:endParaRPr>
          </a:p>
          <a:p>
            <a:pPr marL="0" lvl="0" indent="0" algn="l">
              <a:lnSpc>
                <a:spcPct val="100000"/>
              </a:lnSpc>
              <a:spcAft>
                <a:spcPts val="0"/>
              </a:spcAft>
              <a:buNone/>
            </a:pPr>
            <a:r>
              <a:rPr lang="en">
                <a:solidFill>
                  <a:schemeClr val="lt2"/>
                </a:solidFill>
              </a:rPr>
              <a:t>“git branch”</a:t>
            </a:r>
            <a:endParaRPr lang="en-US">
              <a:solidFill>
                <a:schemeClr val="lt2"/>
              </a:solidFill>
            </a:endParaRPr>
          </a:p>
          <a:p>
            <a:pPr>
              <a:lnSpc>
                <a:spcPct val="100000"/>
              </a:lnSpc>
              <a:buClr>
                <a:srgbClr val="595959"/>
              </a:buClr>
              <a:buFont typeface="Arial,Sans-Serif"/>
              <a:buChar char="-"/>
            </a:pPr>
            <a:r>
              <a:rPr lang="en">
                <a:solidFill>
                  <a:schemeClr val="lt2"/>
                </a:solidFill>
              </a:rPr>
              <a:t>Displays all local branches, you should see “master” and “Name’s Branch”</a:t>
            </a:r>
            <a:endParaRPr lang="en-US">
              <a:solidFill>
                <a:schemeClr val="lt2"/>
              </a:solidFill>
            </a:endParaRPr>
          </a:p>
          <a:p>
            <a:pPr>
              <a:lnSpc>
                <a:spcPct val="100000"/>
              </a:lnSpc>
              <a:buClr>
                <a:srgbClr val="595959"/>
              </a:buClr>
              <a:buFont typeface="Arial,Sans-Serif"/>
              <a:buChar char="-"/>
            </a:pPr>
            <a:r>
              <a:rPr lang="en">
                <a:solidFill>
                  <a:schemeClr val="lt2"/>
                </a:solidFill>
              </a:rPr>
              <a:t>Only displays branches that you have checked out previously</a:t>
            </a:r>
            <a:endParaRPr>
              <a:solidFill>
                <a:schemeClr val="lt2"/>
              </a:solidFill>
            </a:endParaRPr>
          </a:p>
        </p:txBody>
      </p:sp>
    </p:spTree>
    <p:extLst>
      <p:ext uri="{BB962C8B-B14F-4D97-AF65-F5344CB8AC3E}">
        <p14:creationId xmlns:p14="http://schemas.microsoft.com/office/powerpoint/2010/main" val="30482946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4"/>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General Workflow &amp; Commands: Pull Request</a:t>
            </a:r>
            <a:endParaRPr>
              <a:solidFill>
                <a:schemeClr val="lt1"/>
              </a:solidFill>
            </a:endParaRPr>
          </a:p>
        </p:txBody>
      </p:sp>
      <p:sp>
        <p:nvSpPr>
          <p:cNvPr id="194" name="Google Shape;194;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lt2"/>
                </a:solidFill>
              </a:rPr>
              <a:t>Pull Requests (via GitHub)</a:t>
            </a:r>
            <a:endParaRPr>
              <a:solidFill>
                <a:schemeClr val="lt2"/>
              </a:solidFill>
            </a:endParaRPr>
          </a:p>
          <a:p>
            <a:pPr marL="457200" lvl="0" indent="-342900" algn="l" rtl="0">
              <a:spcBef>
                <a:spcPts val="1200"/>
              </a:spcBef>
              <a:spcAft>
                <a:spcPts val="0"/>
              </a:spcAft>
              <a:buClr>
                <a:schemeClr val="lt2"/>
              </a:buClr>
              <a:buSzPts val="1800"/>
              <a:buChar char="●"/>
            </a:pPr>
            <a:r>
              <a:rPr lang="en">
                <a:solidFill>
                  <a:schemeClr val="lt2"/>
                </a:solidFill>
              </a:rPr>
              <a:t>Pulls one branch’s changes and additions into another branch</a:t>
            </a:r>
            <a:endParaRPr>
              <a:solidFill>
                <a:schemeClr val="lt2"/>
              </a:solidFill>
            </a:endParaRPr>
          </a:p>
          <a:p>
            <a:pPr marL="457200" lvl="0" indent="-342900" algn="l" rtl="0">
              <a:spcBef>
                <a:spcPts val="0"/>
              </a:spcBef>
              <a:spcAft>
                <a:spcPts val="0"/>
              </a:spcAft>
              <a:buClr>
                <a:schemeClr val="lt2"/>
              </a:buClr>
              <a:buSzPts val="1800"/>
              <a:buChar char="●"/>
            </a:pPr>
            <a:r>
              <a:rPr lang="en">
                <a:solidFill>
                  <a:schemeClr val="lt2"/>
                </a:solidFill>
              </a:rPr>
              <a:t>Always have other people review pull requests to avoid merge conflicts or broken code </a:t>
            </a:r>
            <a:endParaRPr>
              <a:solidFill>
                <a:schemeClr val="lt2"/>
              </a:solidFill>
            </a:endParaRPr>
          </a:p>
          <a:p>
            <a:pPr marL="0" lvl="0" indent="0" algn="l" rtl="0">
              <a:spcBef>
                <a:spcPts val="1200"/>
              </a:spcBef>
              <a:spcAft>
                <a:spcPts val="0"/>
              </a:spcAft>
              <a:buNone/>
            </a:pPr>
            <a:r>
              <a:rPr lang="en">
                <a:solidFill>
                  <a:schemeClr val="lt2"/>
                </a:solidFill>
              </a:rPr>
              <a:t>Merge conflicts! Yay! :/</a:t>
            </a:r>
            <a:endParaRPr>
              <a:solidFill>
                <a:schemeClr val="lt2"/>
              </a:solidFill>
            </a:endParaRPr>
          </a:p>
          <a:p>
            <a:pPr marL="457200" lvl="0" indent="-342900" algn="l" rtl="0">
              <a:spcBef>
                <a:spcPts val="1200"/>
              </a:spcBef>
              <a:spcAft>
                <a:spcPts val="0"/>
              </a:spcAft>
              <a:buClr>
                <a:schemeClr val="lt2"/>
              </a:buClr>
              <a:buSzPts val="1800"/>
              <a:buChar char="●"/>
            </a:pPr>
            <a:r>
              <a:rPr lang="en">
                <a:solidFill>
                  <a:schemeClr val="lt2"/>
                </a:solidFill>
              </a:rPr>
              <a:t>Generally happens when people edit or change the same lines of code </a:t>
            </a:r>
            <a:endParaRPr>
              <a:solidFill>
                <a:schemeClr val="lt2"/>
              </a:solidFill>
            </a:endParaRPr>
          </a:p>
          <a:p>
            <a:pPr marL="457200" lvl="0" indent="-342900" algn="l" rtl="0">
              <a:spcBef>
                <a:spcPts val="0"/>
              </a:spcBef>
              <a:spcAft>
                <a:spcPts val="0"/>
              </a:spcAft>
              <a:buClr>
                <a:schemeClr val="lt2"/>
              </a:buClr>
              <a:buSzPts val="1800"/>
              <a:buChar char="●"/>
            </a:pPr>
            <a:r>
              <a:rPr lang="en">
                <a:solidFill>
                  <a:schemeClr val="lt2"/>
                </a:solidFill>
              </a:rPr>
              <a:t>Also happens when files get deleted</a:t>
            </a:r>
            <a:endParaRPr>
              <a:solidFill>
                <a:schemeClr val="lt2"/>
              </a:solidFill>
            </a:endParaRPr>
          </a:p>
          <a:p>
            <a:pPr marL="457200" lvl="0" indent="-342900" algn="l" rtl="0">
              <a:spcBef>
                <a:spcPts val="0"/>
              </a:spcBef>
              <a:spcAft>
                <a:spcPts val="0"/>
              </a:spcAft>
              <a:buClr>
                <a:schemeClr val="lt2"/>
              </a:buClr>
              <a:buSzPts val="1800"/>
              <a:buChar char="●"/>
            </a:pPr>
            <a:r>
              <a:rPr lang="en">
                <a:solidFill>
                  <a:schemeClr val="lt2"/>
                </a:solidFill>
              </a:rPr>
              <a:t>Almost unavoidable</a:t>
            </a:r>
            <a:endParaRPr>
              <a:solidFill>
                <a:schemeClr val="lt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198"/>
        <p:cNvGrpSpPr/>
        <p:nvPr/>
      </p:nvGrpSpPr>
      <p:grpSpPr>
        <a:xfrm>
          <a:off x="0" y="0"/>
          <a:ext cx="0" cy="0"/>
          <a:chOff x="0" y="0"/>
          <a:chExt cx="0" cy="0"/>
        </a:xfrm>
      </p:grpSpPr>
      <p:sp>
        <p:nvSpPr>
          <p:cNvPr id="199" name="Google Shape;199;p35"/>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General Workflow &amp; Commands: Stash &amp; Pop</a:t>
            </a:r>
            <a:endParaRPr>
              <a:solidFill>
                <a:schemeClr val="lt1"/>
              </a:solidFill>
            </a:endParaRPr>
          </a:p>
        </p:txBody>
      </p:sp>
      <p:sp>
        <p:nvSpPr>
          <p:cNvPr id="200" name="Google Shape;200;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lt2"/>
                </a:solidFill>
              </a:rPr>
              <a:t>Extras: Stash/Pop (When you’re not quite ready for a commit)</a:t>
            </a:r>
            <a:endParaRPr>
              <a:solidFill>
                <a:schemeClr val="lt2"/>
              </a:solidFill>
            </a:endParaRPr>
          </a:p>
          <a:p>
            <a:pPr marL="0" lvl="0" indent="0" algn="l" rtl="0">
              <a:spcBef>
                <a:spcPts val="1200"/>
              </a:spcBef>
              <a:spcAft>
                <a:spcPts val="0"/>
              </a:spcAft>
              <a:buNone/>
            </a:pPr>
            <a:r>
              <a:rPr lang="en">
                <a:solidFill>
                  <a:schemeClr val="lt2"/>
                </a:solidFill>
              </a:rPr>
              <a:t>Stash</a:t>
            </a:r>
            <a:endParaRPr>
              <a:solidFill>
                <a:schemeClr val="lt2"/>
              </a:solidFill>
            </a:endParaRPr>
          </a:p>
          <a:p>
            <a:pPr marL="457200" lvl="0" indent="-342900" algn="l" rtl="0">
              <a:spcBef>
                <a:spcPts val="1200"/>
              </a:spcBef>
              <a:spcAft>
                <a:spcPts val="0"/>
              </a:spcAft>
              <a:buClr>
                <a:schemeClr val="lt2"/>
              </a:buClr>
              <a:buSzPts val="1800"/>
              <a:buChar char="●"/>
            </a:pPr>
            <a:r>
              <a:rPr lang="en">
                <a:solidFill>
                  <a:schemeClr val="lt2"/>
                </a:solidFill>
              </a:rPr>
              <a:t>Saves your current changes and edits but doesn’t commit them </a:t>
            </a:r>
            <a:endParaRPr>
              <a:solidFill>
                <a:schemeClr val="lt2"/>
              </a:solidFill>
            </a:endParaRPr>
          </a:p>
          <a:p>
            <a:pPr marL="457200" lvl="0" indent="-342900" algn="l" rtl="0">
              <a:spcBef>
                <a:spcPts val="0"/>
              </a:spcBef>
              <a:spcAft>
                <a:spcPts val="0"/>
              </a:spcAft>
              <a:buClr>
                <a:schemeClr val="lt2"/>
              </a:buClr>
              <a:buSzPts val="1800"/>
              <a:buChar char="●"/>
            </a:pPr>
            <a:r>
              <a:rPr lang="en">
                <a:solidFill>
                  <a:schemeClr val="lt2"/>
                </a:solidFill>
              </a:rPr>
              <a:t>Reverts your working directory back to last commit </a:t>
            </a:r>
            <a:endParaRPr>
              <a:solidFill>
                <a:schemeClr val="lt2"/>
              </a:solidFill>
            </a:endParaRPr>
          </a:p>
          <a:p>
            <a:pPr marL="0" lvl="0" indent="0" algn="l" rtl="0">
              <a:spcBef>
                <a:spcPts val="1200"/>
              </a:spcBef>
              <a:spcAft>
                <a:spcPts val="0"/>
              </a:spcAft>
              <a:buNone/>
            </a:pPr>
            <a:r>
              <a:rPr lang="en">
                <a:solidFill>
                  <a:schemeClr val="lt2"/>
                </a:solidFill>
              </a:rPr>
              <a:t>Pop</a:t>
            </a:r>
            <a:endParaRPr>
              <a:solidFill>
                <a:schemeClr val="lt2"/>
              </a:solidFill>
            </a:endParaRPr>
          </a:p>
          <a:p>
            <a:pPr marL="457200" lvl="0" indent="-342900" algn="l" rtl="0">
              <a:spcBef>
                <a:spcPts val="1200"/>
              </a:spcBef>
              <a:spcAft>
                <a:spcPts val="0"/>
              </a:spcAft>
              <a:buClr>
                <a:schemeClr val="lt2"/>
              </a:buClr>
              <a:buSzPts val="1800"/>
              <a:buChar char="●"/>
            </a:pPr>
            <a:r>
              <a:rPr lang="en">
                <a:solidFill>
                  <a:schemeClr val="lt2"/>
                </a:solidFill>
              </a:rPr>
              <a:t>Commits the changes stored from git stash </a:t>
            </a:r>
            <a:endParaRPr>
              <a:solidFill>
                <a:schemeClr val="lt2"/>
              </a:solidFill>
            </a:endParaRPr>
          </a:p>
          <a:p>
            <a:pPr marL="457200" lvl="0" indent="-342900" algn="l" rtl="0">
              <a:spcBef>
                <a:spcPts val="0"/>
              </a:spcBef>
              <a:spcAft>
                <a:spcPts val="0"/>
              </a:spcAft>
              <a:buClr>
                <a:schemeClr val="lt2"/>
              </a:buClr>
              <a:buSzPts val="1800"/>
              <a:buChar char="●"/>
            </a:pPr>
            <a:r>
              <a:rPr lang="en">
                <a:solidFill>
                  <a:schemeClr val="lt2"/>
                </a:solidFill>
              </a:rPr>
              <a:t>Drops what was stored in git stash </a:t>
            </a:r>
            <a:endParaRPr>
              <a:solidFill>
                <a:schemeClr val="lt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6"/>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Git Best Practices</a:t>
            </a:r>
            <a:endParaRPr>
              <a:solidFill>
                <a:schemeClr val="lt1"/>
              </a:solidFill>
            </a:endParaRPr>
          </a:p>
        </p:txBody>
      </p:sp>
      <p:sp>
        <p:nvSpPr>
          <p:cNvPr id="206" name="Google Shape;206;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Clr>
                <a:schemeClr val="lt2"/>
              </a:buClr>
              <a:buSzPts val="1800"/>
              <a:buChar char="●"/>
            </a:pPr>
            <a:r>
              <a:rPr lang="en">
                <a:solidFill>
                  <a:schemeClr val="lt2"/>
                </a:solidFill>
              </a:rPr>
              <a:t>Include branch name and concise message in every commit</a:t>
            </a:r>
            <a:endParaRPr>
              <a:solidFill>
                <a:schemeClr val="lt2"/>
              </a:solidFill>
            </a:endParaRPr>
          </a:p>
          <a:p>
            <a:pPr marL="914400" lvl="1" indent="-317500" algn="l" rtl="0">
              <a:lnSpc>
                <a:spcPct val="150000"/>
              </a:lnSpc>
              <a:spcBef>
                <a:spcPts val="0"/>
              </a:spcBef>
              <a:spcAft>
                <a:spcPts val="0"/>
              </a:spcAft>
              <a:buClr>
                <a:schemeClr val="lt2"/>
              </a:buClr>
              <a:buSzPts val="1400"/>
              <a:buChar char="○"/>
            </a:pPr>
            <a:r>
              <a:rPr lang="en">
                <a:solidFill>
                  <a:schemeClr val="lt2"/>
                </a:solidFill>
              </a:rPr>
              <a:t>Ex: git commit -m “branchName: Added functionality for x component”</a:t>
            </a:r>
            <a:endParaRPr>
              <a:solidFill>
                <a:schemeClr val="lt2"/>
              </a:solidFill>
            </a:endParaRPr>
          </a:p>
          <a:p>
            <a:pPr marL="457200" lvl="0" indent="-342900" algn="l" rtl="0">
              <a:lnSpc>
                <a:spcPct val="150000"/>
              </a:lnSpc>
              <a:spcBef>
                <a:spcPts val="0"/>
              </a:spcBef>
              <a:spcAft>
                <a:spcPts val="0"/>
              </a:spcAft>
              <a:buClr>
                <a:schemeClr val="lt2"/>
              </a:buClr>
              <a:buSzPts val="1800"/>
              <a:buChar char="●"/>
            </a:pPr>
            <a:r>
              <a:rPr lang="en">
                <a:solidFill>
                  <a:schemeClr val="lt2"/>
                </a:solidFill>
              </a:rPr>
              <a:t>Always have at least one reviewer for every pull request (not yourself)</a:t>
            </a:r>
            <a:endParaRPr>
              <a:solidFill>
                <a:schemeClr val="lt2"/>
              </a:solidFill>
            </a:endParaRPr>
          </a:p>
          <a:p>
            <a:pPr marL="457200" lvl="0" indent="-342900" algn="l" rtl="0">
              <a:lnSpc>
                <a:spcPct val="150000"/>
              </a:lnSpc>
              <a:spcBef>
                <a:spcPts val="0"/>
              </a:spcBef>
              <a:spcAft>
                <a:spcPts val="0"/>
              </a:spcAft>
              <a:buClr>
                <a:schemeClr val="lt2"/>
              </a:buClr>
              <a:buSzPts val="1800"/>
              <a:buChar char="●"/>
            </a:pPr>
            <a:r>
              <a:rPr lang="en">
                <a:solidFill>
                  <a:schemeClr val="lt2"/>
                </a:solidFill>
              </a:rPr>
              <a:t>Commit or stash often! This will help you track your own work &amp; debug later (your code will break)</a:t>
            </a:r>
            <a:endParaRPr>
              <a:solidFill>
                <a:schemeClr val="lt2"/>
              </a:solidFill>
            </a:endParaRPr>
          </a:p>
          <a:p>
            <a:pPr marL="457200" lvl="0" indent="-342900" algn="l" rtl="0">
              <a:lnSpc>
                <a:spcPct val="150000"/>
              </a:lnSpc>
              <a:spcBef>
                <a:spcPts val="0"/>
              </a:spcBef>
              <a:spcAft>
                <a:spcPts val="0"/>
              </a:spcAft>
              <a:buClr>
                <a:schemeClr val="lt2"/>
              </a:buClr>
              <a:buSzPts val="1800"/>
              <a:buChar char="●"/>
            </a:pPr>
            <a:r>
              <a:rPr lang="en">
                <a:solidFill>
                  <a:schemeClr val="lt2"/>
                </a:solidFill>
              </a:rPr>
              <a:t>Only push working code to master -&gt; The master branch should </a:t>
            </a:r>
            <a:r>
              <a:rPr lang="en" u="sng">
                <a:solidFill>
                  <a:schemeClr val="lt2"/>
                </a:solidFill>
              </a:rPr>
              <a:t>NEVER</a:t>
            </a:r>
            <a:r>
              <a:rPr lang="en">
                <a:solidFill>
                  <a:schemeClr val="lt2"/>
                </a:solidFill>
              </a:rPr>
              <a:t> include broken code</a:t>
            </a:r>
            <a:endParaRPr>
              <a:solidFill>
                <a:schemeClr val="lt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6"/>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Merge Conflicts and Branch Control In GitHub Desktop</a:t>
            </a:r>
            <a:endParaRPr>
              <a:solidFill>
                <a:schemeClr val="lt1"/>
              </a:solidFill>
            </a:endParaRPr>
          </a:p>
        </p:txBody>
      </p:sp>
      <p:sp>
        <p:nvSpPr>
          <p:cNvPr id="206" name="Google Shape;206;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114300" lvl="0" indent="0" algn="l" rtl="0">
              <a:lnSpc>
                <a:spcPct val="150000"/>
              </a:lnSpc>
              <a:spcBef>
                <a:spcPts val="0"/>
              </a:spcBef>
              <a:spcAft>
                <a:spcPts val="0"/>
              </a:spcAft>
              <a:buClr>
                <a:schemeClr val="lt2"/>
              </a:buClr>
              <a:buSzPts val="1800"/>
              <a:buNone/>
            </a:pPr>
            <a:r>
              <a:rPr lang="en-US">
                <a:solidFill>
                  <a:schemeClr val="lt2"/>
                </a:solidFill>
              </a:rPr>
              <a:t>Merge conflicts </a:t>
            </a:r>
            <a:r>
              <a:rPr lang="en-US" u="sng">
                <a:solidFill>
                  <a:schemeClr val="lt2"/>
                </a:solidFill>
              </a:rPr>
              <a:t>will happen</a:t>
            </a:r>
            <a:r>
              <a:rPr lang="en-US">
                <a:solidFill>
                  <a:schemeClr val="lt2"/>
                </a:solidFill>
              </a:rPr>
              <a:t>, its important to know how to resolve them</a:t>
            </a:r>
          </a:p>
          <a:p>
            <a:pPr>
              <a:lnSpc>
                <a:spcPct val="150000"/>
              </a:lnSpc>
              <a:buClr>
                <a:schemeClr val="lt2"/>
              </a:buClr>
            </a:pPr>
            <a:r>
              <a:rPr lang="en-US">
                <a:solidFill>
                  <a:schemeClr val="lt2"/>
                </a:solidFill>
              </a:rPr>
              <a:t>Typically happen when the same lines of code get edited, or files get deleted</a:t>
            </a:r>
          </a:p>
          <a:p>
            <a:pPr marL="457200" lvl="0" indent="-342900" algn="l" rtl="0">
              <a:lnSpc>
                <a:spcPct val="150000"/>
              </a:lnSpc>
              <a:spcBef>
                <a:spcPts val="0"/>
              </a:spcBef>
              <a:spcAft>
                <a:spcPts val="0"/>
              </a:spcAft>
              <a:buClr>
                <a:schemeClr val="lt2"/>
              </a:buClr>
              <a:buSzPts val="1800"/>
              <a:buChar char="●"/>
            </a:pPr>
            <a:r>
              <a:rPr lang="en-US">
                <a:solidFill>
                  <a:schemeClr val="lt2"/>
                </a:solidFill>
              </a:rPr>
              <a:t>If following best practices (multiple branches for specific purposes), will generally happen when merging branches together</a:t>
            </a:r>
          </a:p>
          <a:p>
            <a:pPr marL="457200" lvl="0" indent="-342900" algn="l" rtl="0">
              <a:lnSpc>
                <a:spcPct val="150000"/>
              </a:lnSpc>
              <a:spcBef>
                <a:spcPts val="0"/>
              </a:spcBef>
              <a:spcAft>
                <a:spcPts val="0"/>
              </a:spcAft>
              <a:buClr>
                <a:schemeClr val="lt2"/>
              </a:buClr>
              <a:buSzPts val="1800"/>
              <a:buChar char="●"/>
            </a:pPr>
            <a:r>
              <a:rPr lang="en-US">
                <a:solidFill>
                  <a:schemeClr val="lt2"/>
                </a:solidFill>
              </a:rPr>
              <a:t>GitHub Desktop has built in tools for resolving these conflicts</a:t>
            </a:r>
          </a:p>
        </p:txBody>
      </p:sp>
    </p:spTree>
    <p:extLst>
      <p:ext uri="{BB962C8B-B14F-4D97-AF65-F5344CB8AC3E}">
        <p14:creationId xmlns:p14="http://schemas.microsoft.com/office/powerpoint/2010/main" val="11081965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6"/>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Merge Conflicts and Branch Control: Example</a:t>
            </a:r>
            <a:endParaRPr>
              <a:solidFill>
                <a:schemeClr val="lt1"/>
              </a:solidFill>
            </a:endParaRPr>
          </a:p>
        </p:txBody>
      </p:sp>
      <p:sp>
        <p:nvSpPr>
          <p:cNvPr id="206" name="Google Shape;206;p36"/>
          <p:cNvSpPr txBox="1">
            <a:spLocks noGrp="1"/>
          </p:cNvSpPr>
          <p:nvPr>
            <p:ph type="body" idx="1"/>
          </p:nvPr>
        </p:nvSpPr>
        <p:spPr>
          <a:xfrm>
            <a:off x="311700" y="863550"/>
            <a:ext cx="8520600" cy="3416400"/>
          </a:xfrm>
          <a:prstGeom prst="rect">
            <a:avLst/>
          </a:prstGeom>
        </p:spPr>
        <p:txBody>
          <a:bodyPr spcFirstLastPara="1" wrap="square" lIns="91425" tIns="91425" rIns="91425" bIns="91425" anchor="t" anchorCtr="0">
            <a:normAutofit/>
          </a:bodyPr>
          <a:lstStyle/>
          <a:p>
            <a:pPr marL="114300" lvl="0" indent="0" algn="l" rtl="0">
              <a:lnSpc>
                <a:spcPct val="150000"/>
              </a:lnSpc>
              <a:spcBef>
                <a:spcPts val="0"/>
              </a:spcBef>
              <a:spcAft>
                <a:spcPts val="0"/>
              </a:spcAft>
              <a:buClr>
                <a:schemeClr val="lt2"/>
              </a:buClr>
              <a:buSzPts val="1800"/>
              <a:buNone/>
            </a:pPr>
            <a:r>
              <a:rPr lang="en-US">
                <a:solidFill>
                  <a:schemeClr val="lt2"/>
                </a:solidFill>
              </a:rPr>
              <a:t>Example: Two students are working on two separate branches</a:t>
            </a:r>
          </a:p>
          <a:p>
            <a:pPr marL="114300" lvl="0" indent="0" algn="l" rtl="0">
              <a:lnSpc>
                <a:spcPct val="150000"/>
              </a:lnSpc>
              <a:spcBef>
                <a:spcPts val="0"/>
              </a:spcBef>
              <a:spcAft>
                <a:spcPts val="0"/>
              </a:spcAft>
              <a:buClr>
                <a:schemeClr val="lt2"/>
              </a:buClr>
              <a:buSzPts val="1800"/>
              <a:buNone/>
            </a:pPr>
            <a:endParaRPr lang="en-US">
              <a:solidFill>
                <a:schemeClr val="lt2"/>
              </a:solidFill>
            </a:endParaRPr>
          </a:p>
          <a:p>
            <a:pPr marL="114300" lvl="0" indent="0" algn="l" rtl="0">
              <a:lnSpc>
                <a:spcPct val="150000"/>
              </a:lnSpc>
              <a:spcBef>
                <a:spcPts val="0"/>
              </a:spcBef>
              <a:spcAft>
                <a:spcPts val="0"/>
              </a:spcAft>
              <a:buClr>
                <a:schemeClr val="lt2"/>
              </a:buClr>
              <a:buSzPts val="1800"/>
              <a:buNone/>
            </a:pPr>
            <a:endParaRPr lang="en-US">
              <a:solidFill>
                <a:schemeClr val="lt2"/>
              </a:solidFill>
            </a:endParaRPr>
          </a:p>
          <a:p>
            <a:pPr marL="114300" lvl="0" indent="0" algn="l" rtl="0">
              <a:lnSpc>
                <a:spcPct val="150000"/>
              </a:lnSpc>
              <a:spcBef>
                <a:spcPts val="0"/>
              </a:spcBef>
              <a:spcAft>
                <a:spcPts val="0"/>
              </a:spcAft>
              <a:buClr>
                <a:schemeClr val="lt2"/>
              </a:buClr>
              <a:buSzPts val="1800"/>
              <a:buNone/>
            </a:pPr>
            <a:endParaRPr lang="en-US">
              <a:solidFill>
                <a:schemeClr val="lt2"/>
              </a:solidFill>
            </a:endParaRPr>
          </a:p>
          <a:p>
            <a:pPr marL="114300" lvl="0" indent="0" algn="l" rtl="0">
              <a:lnSpc>
                <a:spcPct val="150000"/>
              </a:lnSpc>
              <a:spcBef>
                <a:spcPts val="0"/>
              </a:spcBef>
              <a:spcAft>
                <a:spcPts val="0"/>
              </a:spcAft>
              <a:buClr>
                <a:schemeClr val="lt2"/>
              </a:buClr>
              <a:buSzPts val="1800"/>
              <a:buNone/>
            </a:pPr>
            <a:endParaRPr lang="en-US">
              <a:solidFill>
                <a:schemeClr val="lt2"/>
              </a:solidFill>
            </a:endParaRPr>
          </a:p>
          <a:p>
            <a:pPr marL="114300" lvl="0" indent="0" algn="l" rtl="0">
              <a:lnSpc>
                <a:spcPct val="150000"/>
              </a:lnSpc>
              <a:spcBef>
                <a:spcPts val="0"/>
              </a:spcBef>
              <a:spcAft>
                <a:spcPts val="0"/>
              </a:spcAft>
              <a:buClr>
                <a:schemeClr val="lt2"/>
              </a:buClr>
              <a:buSzPts val="1800"/>
              <a:buNone/>
            </a:pPr>
            <a:endParaRPr lang="en-US">
              <a:solidFill>
                <a:schemeClr val="lt2"/>
              </a:solidFill>
            </a:endParaRPr>
          </a:p>
          <a:p>
            <a:pPr marL="114300" lvl="0" indent="0" algn="l" rtl="0">
              <a:lnSpc>
                <a:spcPct val="150000"/>
              </a:lnSpc>
              <a:spcBef>
                <a:spcPts val="0"/>
              </a:spcBef>
              <a:spcAft>
                <a:spcPts val="0"/>
              </a:spcAft>
              <a:buClr>
                <a:schemeClr val="lt2"/>
              </a:buClr>
              <a:buSzPts val="1800"/>
              <a:buNone/>
            </a:pPr>
            <a:endParaRPr lang="en-US">
              <a:solidFill>
                <a:schemeClr val="lt2"/>
              </a:solidFill>
            </a:endParaRPr>
          </a:p>
          <a:p>
            <a:pPr marL="114300" lvl="0" indent="0" algn="l" rtl="0">
              <a:lnSpc>
                <a:spcPct val="150000"/>
              </a:lnSpc>
              <a:spcBef>
                <a:spcPts val="0"/>
              </a:spcBef>
              <a:spcAft>
                <a:spcPts val="0"/>
              </a:spcAft>
              <a:buClr>
                <a:schemeClr val="lt2"/>
              </a:buClr>
              <a:buSzPts val="1800"/>
              <a:buNone/>
            </a:pPr>
            <a:endParaRPr lang="en-US">
              <a:solidFill>
                <a:schemeClr val="lt2"/>
              </a:solidFill>
            </a:endParaRPr>
          </a:p>
          <a:p>
            <a:pPr marL="114300" lvl="0" indent="0" algn="l" rtl="0">
              <a:lnSpc>
                <a:spcPct val="150000"/>
              </a:lnSpc>
              <a:spcBef>
                <a:spcPts val="0"/>
              </a:spcBef>
              <a:spcAft>
                <a:spcPts val="0"/>
              </a:spcAft>
              <a:buClr>
                <a:schemeClr val="lt2"/>
              </a:buClr>
              <a:buSzPts val="1800"/>
              <a:buNone/>
            </a:pPr>
            <a:endParaRPr lang="en-US">
              <a:solidFill>
                <a:schemeClr val="lt2"/>
              </a:solidFill>
            </a:endParaRPr>
          </a:p>
          <a:p>
            <a:pPr marL="114300" lvl="0" indent="0" algn="l" rtl="0">
              <a:lnSpc>
                <a:spcPct val="150000"/>
              </a:lnSpc>
              <a:spcBef>
                <a:spcPts val="0"/>
              </a:spcBef>
              <a:spcAft>
                <a:spcPts val="0"/>
              </a:spcAft>
              <a:buClr>
                <a:schemeClr val="lt2"/>
              </a:buClr>
              <a:buSzPts val="1800"/>
              <a:buNone/>
            </a:pPr>
            <a:endParaRPr lang="en-US">
              <a:solidFill>
                <a:schemeClr val="lt2"/>
              </a:solidFill>
            </a:endParaRPr>
          </a:p>
        </p:txBody>
      </p:sp>
      <p:pic>
        <p:nvPicPr>
          <p:cNvPr id="3" name="Picture 2" descr="A screenshot of a computer&#10;&#10;Description automatically generated with medium confidence">
            <a:extLst>
              <a:ext uri="{FF2B5EF4-FFF2-40B4-BE49-F238E27FC236}">
                <a16:creationId xmlns:a16="http://schemas.microsoft.com/office/drawing/2014/main" id="{7EAA6386-3351-80DD-7145-E2D5E0651DE2}"/>
              </a:ext>
            </a:extLst>
          </p:cNvPr>
          <p:cNvPicPr>
            <a:picLocks noChangeAspect="1"/>
          </p:cNvPicPr>
          <p:nvPr/>
        </p:nvPicPr>
        <p:blipFill rotWithShape="1">
          <a:blip r:embed="rId3"/>
          <a:srcRect l="144"/>
          <a:stretch/>
        </p:blipFill>
        <p:spPr>
          <a:xfrm>
            <a:off x="1830897" y="1436250"/>
            <a:ext cx="5482206" cy="3055014"/>
          </a:xfrm>
          <a:prstGeom prst="rect">
            <a:avLst/>
          </a:prstGeom>
        </p:spPr>
      </p:pic>
      <p:sp>
        <p:nvSpPr>
          <p:cNvPr id="4" name="Google Shape;206;p36">
            <a:extLst>
              <a:ext uri="{FF2B5EF4-FFF2-40B4-BE49-F238E27FC236}">
                <a16:creationId xmlns:a16="http://schemas.microsoft.com/office/drawing/2014/main" id="{BA30AD45-06D4-04D2-8FFE-C3D0545DA5E3}"/>
              </a:ext>
            </a:extLst>
          </p:cNvPr>
          <p:cNvSpPr txBox="1">
            <a:spLocks/>
          </p:cNvSpPr>
          <p:nvPr/>
        </p:nvSpPr>
        <p:spPr>
          <a:xfrm>
            <a:off x="311700" y="4491264"/>
            <a:ext cx="8520600" cy="57270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nSpc>
                <a:spcPct val="150000"/>
              </a:lnSpc>
              <a:buClr>
                <a:schemeClr val="lt2"/>
              </a:buClr>
              <a:buFont typeface="Arial"/>
              <a:buNone/>
            </a:pPr>
            <a:r>
              <a:rPr lang="en-US">
                <a:solidFill>
                  <a:schemeClr val="lt2"/>
                </a:solidFill>
              </a:rPr>
              <a:t>Goal: Merge the branch “student1” into branch “main”</a:t>
            </a:r>
          </a:p>
          <a:p>
            <a:pPr marL="114300" indent="0">
              <a:lnSpc>
                <a:spcPct val="150000"/>
              </a:lnSpc>
              <a:buClr>
                <a:schemeClr val="lt2"/>
              </a:buClr>
              <a:buFont typeface="Arial"/>
              <a:buNone/>
            </a:pPr>
            <a:endParaRPr lang="en-US">
              <a:solidFill>
                <a:schemeClr val="lt2"/>
              </a:solidFill>
            </a:endParaRPr>
          </a:p>
          <a:p>
            <a:pPr marL="114300" indent="0">
              <a:lnSpc>
                <a:spcPct val="150000"/>
              </a:lnSpc>
              <a:buClr>
                <a:schemeClr val="lt2"/>
              </a:buClr>
              <a:buFont typeface="Arial"/>
              <a:buNone/>
            </a:pPr>
            <a:endParaRPr lang="en-US">
              <a:solidFill>
                <a:schemeClr val="lt2"/>
              </a:solidFill>
            </a:endParaRPr>
          </a:p>
          <a:p>
            <a:pPr marL="114300" indent="0">
              <a:lnSpc>
                <a:spcPct val="150000"/>
              </a:lnSpc>
              <a:buClr>
                <a:schemeClr val="lt2"/>
              </a:buClr>
              <a:buFont typeface="Arial"/>
              <a:buNone/>
            </a:pPr>
            <a:endParaRPr lang="en-US">
              <a:solidFill>
                <a:schemeClr val="lt2"/>
              </a:solidFill>
            </a:endParaRPr>
          </a:p>
          <a:p>
            <a:pPr marL="114300" indent="0">
              <a:lnSpc>
                <a:spcPct val="150000"/>
              </a:lnSpc>
              <a:buClr>
                <a:schemeClr val="lt2"/>
              </a:buClr>
              <a:buFont typeface="Arial"/>
              <a:buNone/>
            </a:pPr>
            <a:endParaRPr lang="en-US">
              <a:solidFill>
                <a:schemeClr val="lt2"/>
              </a:solidFill>
            </a:endParaRPr>
          </a:p>
          <a:p>
            <a:pPr marL="114300" indent="0">
              <a:lnSpc>
                <a:spcPct val="150000"/>
              </a:lnSpc>
              <a:buClr>
                <a:schemeClr val="lt2"/>
              </a:buClr>
              <a:buFont typeface="Arial"/>
              <a:buNone/>
            </a:pPr>
            <a:endParaRPr lang="en-US">
              <a:solidFill>
                <a:schemeClr val="lt2"/>
              </a:solidFill>
            </a:endParaRPr>
          </a:p>
          <a:p>
            <a:pPr marL="114300" indent="0">
              <a:lnSpc>
                <a:spcPct val="150000"/>
              </a:lnSpc>
              <a:buClr>
                <a:schemeClr val="lt2"/>
              </a:buClr>
              <a:buFont typeface="Arial"/>
              <a:buNone/>
            </a:pPr>
            <a:endParaRPr lang="en-US">
              <a:solidFill>
                <a:schemeClr val="lt2"/>
              </a:solidFill>
            </a:endParaRPr>
          </a:p>
          <a:p>
            <a:pPr marL="114300" indent="0">
              <a:lnSpc>
                <a:spcPct val="150000"/>
              </a:lnSpc>
              <a:buClr>
                <a:schemeClr val="lt2"/>
              </a:buClr>
              <a:buFont typeface="Arial"/>
              <a:buNone/>
            </a:pPr>
            <a:endParaRPr lang="en-US">
              <a:solidFill>
                <a:schemeClr val="lt2"/>
              </a:solidFill>
            </a:endParaRPr>
          </a:p>
          <a:p>
            <a:pPr marL="114300" indent="0">
              <a:lnSpc>
                <a:spcPct val="150000"/>
              </a:lnSpc>
              <a:buClr>
                <a:schemeClr val="lt2"/>
              </a:buClr>
              <a:buFont typeface="Arial"/>
              <a:buNone/>
            </a:pPr>
            <a:endParaRPr lang="en-US">
              <a:solidFill>
                <a:schemeClr val="lt2"/>
              </a:solidFill>
            </a:endParaRPr>
          </a:p>
          <a:p>
            <a:pPr marL="114300" indent="0">
              <a:lnSpc>
                <a:spcPct val="150000"/>
              </a:lnSpc>
              <a:buClr>
                <a:schemeClr val="lt2"/>
              </a:buClr>
              <a:buFont typeface="Arial"/>
              <a:buNone/>
            </a:pPr>
            <a:endParaRPr lang="en-US">
              <a:solidFill>
                <a:schemeClr val="lt2"/>
              </a:solidFill>
            </a:endParaRPr>
          </a:p>
        </p:txBody>
      </p:sp>
    </p:spTree>
    <p:extLst>
      <p:ext uri="{BB962C8B-B14F-4D97-AF65-F5344CB8AC3E}">
        <p14:creationId xmlns:p14="http://schemas.microsoft.com/office/powerpoint/2010/main" val="19645076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6"/>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Merge Conflicts and Branch Control: Example</a:t>
            </a:r>
            <a:endParaRPr>
              <a:solidFill>
                <a:schemeClr val="lt1"/>
              </a:solidFill>
            </a:endParaRPr>
          </a:p>
        </p:txBody>
      </p:sp>
      <p:sp>
        <p:nvSpPr>
          <p:cNvPr id="5" name="Google Shape;206;p36">
            <a:extLst>
              <a:ext uri="{FF2B5EF4-FFF2-40B4-BE49-F238E27FC236}">
                <a16:creationId xmlns:a16="http://schemas.microsoft.com/office/drawing/2014/main" id="{F77A7BAF-DF69-CB40-DCFD-DCFDFD02CEC0}"/>
              </a:ext>
            </a:extLst>
          </p:cNvPr>
          <p:cNvSpPr txBox="1">
            <a:spLocks noGrp="1"/>
          </p:cNvSpPr>
          <p:nvPr>
            <p:ph type="body" idx="1"/>
          </p:nvPr>
        </p:nvSpPr>
        <p:spPr>
          <a:xfrm>
            <a:off x="311700" y="1017725"/>
            <a:ext cx="8520600" cy="3416400"/>
          </a:xfrm>
          <a:prstGeom prst="rect">
            <a:avLst/>
          </a:prstGeom>
        </p:spPr>
        <p:txBody>
          <a:bodyPr spcFirstLastPara="1" wrap="square" lIns="91425" tIns="91425" rIns="91425" bIns="91425" anchor="t" anchorCtr="0">
            <a:normAutofit/>
          </a:bodyPr>
          <a:lstStyle/>
          <a:p>
            <a:pPr marL="114300" lvl="0" indent="0" algn="l" rtl="0">
              <a:lnSpc>
                <a:spcPct val="150000"/>
              </a:lnSpc>
              <a:spcBef>
                <a:spcPts val="0"/>
              </a:spcBef>
              <a:spcAft>
                <a:spcPts val="0"/>
              </a:spcAft>
              <a:buClr>
                <a:schemeClr val="lt2"/>
              </a:buClr>
              <a:buSzPts val="1800"/>
              <a:buNone/>
            </a:pPr>
            <a:r>
              <a:rPr lang="en-US" u="sng">
                <a:solidFill>
                  <a:schemeClr val="lt2"/>
                </a:solidFill>
              </a:rPr>
              <a:t>Merging one branch into another in GitHub Desktop:</a:t>
            </a:r>
          </a:p>
          <a:p>
            <a:pPr lvl="0" algn="l" rtl="0">
              <a:lnSpc>
                <a:spcPct val="150000"/>
              </a:lnSpc>
              <a:spcBef>
                <a:spcPts val="0"/>
              </a:spcBef>
              <a:spcAft>
                <a:spcPts val="0"/>
              </a:spcAft>
              <a:buClr>
                <a:schemeClr val="lt2"/>
              </a:buClr>
              <a:buSzPts val="1800"/>
              <a:buFont typeface="+mj-lt"/>
              <a:buAutoNum type="arabicPeriod"/>
            </a:pPr>
            <a:r>
              <a:rPr lang="en-US">
                <a:solidFill>
                  <a:schemeClr val="lt2"/>
                </a:solidFill>
              </a:rPr>
              <a:t>Make sure you have the branch you wish to merge into checked out</a:t>
            </a:r>
          </a:p>
          <a:p>
            <a:pPr marL="114300" lvl="0" indent="0" algn="l" rtl="0">
              <a:lnSpc>
                <a:spcPct val="150000"/>
              </a:lnSpc>
              <a:spcBef>
                <a:spcPts val="0"/>
              </a:spcBef>
              <a:spcAft>
                <a:spcPts val="0"/>
              </a:spcAft>
              <a:buClr>
                <a:schemeClr val="lt2"/>
              </a:buClr>
              <a:buSzPts val="1800"/>
              <a:buNone/>
            </a:pPr>
            <a:endParaRPr lang="en-US">
              <a:solidFill>
                <a:schemeClr val="lt2"/>
              </a:solidFill>
            </a:endParaRPr>
          </a:p>
        </p:txBody>
      </p:sp>
      <p:pic>
        <p:nvPicPr>
          <p:cNvPr id="7" name="Picture 6" descr="A screenshot of a computer&#10;&#10;Description automatically generated with medium confidence">
            <a:extLst>
              <a:ext uri="{FF2B5EF4-FFF2-40B4-BE49-F238E27FC236}">
                <a16:creationId xmlns:a16="http://schemas.microsoft.com/office/drawing/2014/main" id="{BF0B372F-10E8-9345-D873-8B61A0FAA856}"/>
              </a:ext>
            </a:extLst>
          </p:cNvPr>
          <p:cNvPicPr>
            <a:picLocks noChangeAspect="1"/>
          </p:cNvPicPr>
          <p:nvPr/>
        </p:nvPicPr>
        <p:blipFill>
          <a:blip r:embed="rId3"/>
          <a:stretch>
            <a:fillRect/>
          </a:stretch>
        </p:blipFill>
        <p:spPr>
          <a:xfrm>
            <a:off x="1867277" y="2031810"/>
            <a:ext cx="5409445" cy="2975015"/>
          </a:xfrm>
          <a:prstGeom prst="rect">
            <a:avLst/>
          </a:prstGeom>
        </p:spPr>
      </p:pic>
      <p:sp>
        <p:nvSpPr>
          <p:cNvPr id="8" name="Rectangle 7">
            <a:extLst>
              <a:ext uri="{FF2B5EF4-FFF2-40B4-BE49-F238E27FC236}">
                <a16:creationId xmlns:a16="http://schemas.microsoft.com/office/drawing/2014/main" id="{B91C248F-ED32-CCC9-255D-C6EEED66E1AB}"/>
              </a:ext>
            </a:extLst>
          </p:cNvPr>
          <p:cNvSpPr/>
          <p:nvPr/>
        </p:nvSpPr>
        <p:spPr>
          <a:xfrm>
            <a:off x="2758698" y="2024061"/>
            <a:ext cx="817536" cy="1612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8499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DC98EDD9-EF73-CC35-E3F2-A55A071F684C}"/>
              </a:ext>
            </a:extLst>
          </p:cNvPr>
          <p:cNvPicPr>
            <a:picLocks noChangeAspect="1"/>
          </p:cNvPicPr>
          <p:nvPr/>
        </p:nvPicPr>
        <p:blipFill>
          <a:blip r:embed="rId3"/>
          <a:stretch>
            <a:fillRect/>
          </a:stretch>
        </p:blipFill>
        <p:spPr>
          <a:xfrm>
            <a:off x="2283638" y="2043112"/>
            <a:ext cx="4576724" cy="2883963"/>
          </a:xfrm>
          <a:prstGeom prst="rect">
            <a:avLst/>
          </a:prstGeom>
        </p:spPr>
      </p:pic>
      <p:sp>
        <p:nvSpPr>
          <p:cNvPr id="205" name="Google Shape;205;p36"/>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Merge Conflicts and Branch Control: Example</a:t>
            </a:r>
            <a:endParaRPr>
              <a:solidFill>
                <a:schemeClr val="lt1"/>
              </a:solidFill>
            </a:endParaRPr>
          </a:p>
        </p:txBody>
      </p:sp>
      <p:sp>
        <p:nvSpPr>
          <p:cNvPr id="5" name="Google Shape;206;p36">
            <a:extLst>
              <a:ext uri="{FF2B5EF4-FFF2-40B4-BE49-F238E27FC236}">
                <a16:creationId xmlns:a16="http://schemas.microsoft.com/office/drawing/2014/main" id="{F77A7BAF-DF69-CB40-DCFD-DCFDFD02CEC0}"/>
              </a:ext>
            </a:extLst>
          </p:cNvPr>
          <p:cNvSpPr txBox="1">
            <a:spLocks noGrp="1"/>
          </p:cNvSpPr>
          <p:nvPr>
            <p:ph type="body" idx="1"/>
          </p:nvPr>
        </p:nvSpPr>
        <p:spPr>
          <a:xfrm>
            <a:off x="311700" y="1017725"/>
            <a:ext cx="8520600" cy="3416400"/>
          </a:xfrm>
          <a:prstGeom prst="rect">
            <a:avLst/>
          </a:prstGeom>
        </p:spPr>
        <p:txBody>
          <a:bodyPr spcFirstLastPara="1" wrap="square" lIns="91425" tIns="91425" rIns="91425" bIns="91425" anchor="t" anchorCtr="0">
            <a:normAutofit/>
          </a:bodyPr>
          <a:lstStyle/>
          <a:p>
            <a:pPr marL="114300" lvl="0" indent="0" algn="l" rtl="0">
              <a:lnSpc>
                <a:spcPct val="150000"/>
              </a:lnSpc>
              <a:spcBef>
                <a:spcPts val="0"/>
              </a:spcBef>
              <a:spcAft>
                <a:spcPts val="0"/>
              </a:spcAft>
              <a:buClr>
                <a:schemeClr val="lt2"/>
              </a:buClr>
              <a:buSzPts val="1800"/>
              <a:buNone/>
            </a:pPr>
            <a:r>
              <a:rPr lang="en-US" u="sng">
                <a:solidFill>
                  <a:schemeClr val="lt2"/>
                </a:solidFill>
              </a:rPr>
              <a:t>Merging one branch into another in GitHub Desktop:</a:t>
            </a:r>
          </a:p>
          <a:p>
            <a:pPr marL="114300" lvl="0" indent="0" algn="l" rtl="0">
              <a:lnSpc>
                <a:spcPct val="150000"/>
              </a:lnSpc>
              <a:spcBef>
                <a:spcPts val="0"/>
              </a:spcBef>
              <a:spcAft>
                <a:spcPts val="0"/>
              </a:spcAft>
              <a:buClr>
                <a:schemeClr val="lt2"/>
              </a:buClr>
              <a:buSzPts val="1800"/>
              <a:buNone/>
            </a:pPr>
            <a:r>
              <a:rPr lang="en-US">
                <a:solidFill>
                  <a:schemeClr val="lt2"/>
                </a:solidFill>
              </a:rPr>
              <a:t>2.  Click “Choose a branch to merge into _____”</a:t>
            </a:r>
          </a:p>
          <a:p>
            <a:pPr marL="114300" lvl="0" indent="0" algn="l" rtl="0">
              <a:lnSpc>
                <a:spcPct val="150000"/>
              </a:lnSpc>
              <a:spcBef>
                <a:spcPts val="0"/>
              </a:spcBef>
              <a:spcAft>
                <a:spcPts val="0"/>
              </a:spcAft>
              <a:buClr>
                <a:schemeClr val="lt2"/>
              </a:buClr>
              <a:buSzPts val="1800"/>
              <a:buNone/>
            </a:pPr>
            <a:endParaRPr lang="en-US">
              <a:solidFill>
                <a:schemeClr val="lt2"/>
              </a:solidFill>
            </a:endParaRPr>
          </a:p>
        </p:txBody>
      </p:sp>
      <p:sp>
        <p:nvSpPr>
          <p:cNvPr id="8" name="Rectangle 7">
            <a:extLst>
              <a:ext uri="{FF2B5EF4-FFF2-40B4-BE49-F238E27FC236}">
                <a16:creationId xmlns:a16="http://schemas.microsoft.com/office/drawing/2014/main" id="{B91C248F-ED32-CCC9-255D-C6EEED66E1AB}"/>
              </a:ext>
            </a:extLst>
          </p:cNvPr>
          <p:cNvSpPr/>
          <p:nvPr/>
        </p:nvSpPr>
        <p:spPr>
          <a:xfrm>
            <a:off x="3184441" y="4813300"/>
            <a:ext cx="1220561" cy="11377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0860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What is Git?</a:t>
            </a:r>
            <a:endParaRPr>
              <a:solidFill>
                <a:schemeClr val="lt1"/>
              </a:solidFill>
            </a:endParaRPr>
          </a:p>
        </p:txBody>
      </p:sp>
      <p:sp>
        <p:nvSpPr>
          <p:cNvPr id="82" name="Google Shape;82;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lt2"/>
                </a:solidFill>
              </a:rPr>
              <a:t>Overview</a:t>
            </a:r>
            <a:endParaRPr>
              <a:solidFill>
                <a:schemeClr val="lt2"/>
              </a:solidFill>
            </a:endParaRPr>
          </a:p>
          <a:p>
            <a:pPr marL="457200" lvl="0" indent="-342900" algn="l" rtl="0">
              <a:spcBef>
                <a:spcPts val="1200"/>
              </a:spcBef>
              <a:spcAft>
                <a:spcPts val="0"/>
              </a:spcAft>
              <a:buClr>
                <a:schemeClr val="lt2"/>
              </a:buClr>
              <a:buSzPts val="1800"/>
              <a:buChar char="●"/>
            </a:pPr>
            <a:r>
              <a:rPr lang="en">
                <a:solidFill>
                  <a:schemeClr val="lt2"/>
                </a:solidFill>
              </a:rPr>
              <a:t>Git is a free and open source distributed version control system designed to handle everything from small to very large projects with speed and efficiency.</a:t>
            </a:r>
            <a:endParaRPr>
              <a:solidFill>
                <a:schemeClr val="lt2"/>
              </a:solidFill>
            </a:endParaRPr>
          </a:p>
          <a:p>
            <a:pPr marL="457200" lvl="0" indent="-342900" algn="l" rtl="0">
              <a:spcBef>
                <a:spcPts val="0"/>
              </a:spcBef>
              <a:spcAft>
                <a:spcPts val="0"/>
              </a:spcAft>
              <a:buClr>
                <a:schemeClr val="lt2"/>
              </a:buClr>
              <a:buSzPts val="1800"/>
              <a:buChar char="●"/>
            </a:pPr>
            <a:r>
              <a:rPr lang="en">
                <a:solidFill>
                  <a:schemeClr val="lt2"/>
                </a:solidFill>
              </a:rPr>
              <a:t>One of the most widely used version control systems </a:t>
            </a:r>
            <a:endParaRPr>
              <a:solidFill>
                <a:schemeClr val="lt2"/>
              </a:solidFill>
            </a:endParaRPr>
          </a:p>
          <a:p>
            <a:pPr marL="457200" lvl="0" indent="-342900" algn="l" rtl="0">
              <a:spcBef>
                <a:spcPts val="0"/>
              </a:spcBef>
              <a:spcAft>
                <a:spcPts val="0"/>
              </a:spcAft>
              <a:buClr>
                <a:schemeClr val="lt2"/>
              </a:buClr>
              <a:buSzPts val="1800"/>
              <a:buChar char="●"/>
            </a:pPr>
            <a:r>
              <a:rPr lang="en">
                <a:solidFill>
                  <a:schemeClr val="lt2"/>
                </a:solidFill>
              </a:rPr>
              <a:t>Contains many essential features used for version control </a:t>
            </a:r>
            <a:endParaRPr>
              <a:solidFill>
                <a:schemeClr val="lt2"/>
              </a:solidFill>
            </a:endParaRPr>
          </a:p>
          <a:p>
            <a:pPr marL="457200" lvl="0" indent="-342900" algn="l" rtl="0">
              <a:spcBef>
                <a:spcPts val="0"/>
              </a:spcBef>
              <a:spcAft>
                <a:spcPts val="0"/>
              </a:spcAft>
              <a:buClr>
                <a:schemeClr val="lt2"/>
              </a:buClr>
              <a:buSzPts val="1800"/>
              <a:buChar char="●"/>
            </a:pPr>
            <a:r>
              <a:rPr lang="en">
                <a:solidFill>
                  <a:schemeClr val="lt2"/>
                </a:solidFill>
              </a:rPr>
              <a:t>Easy to learn and very straightforward</a:t>
            </a:r>
            <a:endParaRPr>
              <a:solidFill>
                <a:schemeClr val="lt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6"/>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Merge Conflicts and Branch Control: Example</a:t>
            </a:r>
            <a:endParaRPr>
              <a:solidFill>
                <a:schemeClr val="lt1"/>
              </a:solidFill>
            </a:endParaRPr>
          </a:p>
        </p:txBody>
      </p:sp>
      <p:sp>
        <p:nvSpPr>
          <p:cNvPr id="5" name="Google Shape;206;p36">
            <a:extLst>
              <a:ext uri="{FF2B5EF4-FFF2-40B4-BE49-F238E27FC236}">
                <a16:creationId xmlns:a16="http://schemas.microsoft.com/office/drawing/2014/main" id="{F77A7BAF-DF69-CB40-DCFD-DCFDFD02CEC0}"/>
              </a:ext>
            </a:extLst>
          </p:cNvPr>
          <p:cNvSpPr txBox="1">
            <a:spLocks noGrp="1"/>
          </p:cNvSpPr>
          <p:nvPr>
            <p:ph type="body" idx="1"/>
          </p:nvPr>
        </p:nvSpPr>
        <p:spPr>
          <a:xfrm>
            <a:off x="311700" y="1017725"/>
            <a:ext cx="8520600" cy="3416400"/>
          </a:xfrm>
          <a:prstGeom prst="rect">
            <a:avLst/>
          </a:prstGeom>
        </p:spPr>
        <p:txBody>
          <a:bodyPr spcFirstLastPara="1" wrap="square" lIns="91425" tIns="91425" rIns="91425" bIns="91425" anchor="t" anchorCtr="0">
            <a:normAutofit/>
          </a:bodyPr>
          <a:lstStyle/>
          <a:p>
            <a:pPr marL="114300" lvl="0" indent="0" algn="l" rtl="0">
              <a:lnSpc>
                <a:spcPct val="150000"/>
              </a:lnSpc>
              <a:spcBef>
                <a:spcPts val="0"/>
              </a:spcBef>
              <a:spcAft>
                <a:spcPts val="0"/>
              </a:spcAft>
              <a:buClr>
                <a:schemeClr val="lt2"/>
              </a:buClr>
              <a:buSzPts val="1800"/>
              <a:buNone/>
            </a:pPr>
            <a:r>
              <a:rPr lang="en-US" u="sng">
                <a:solidFill>
                  <a:schemeClr val="lt2"/>
                </a:solidFill>
              </a:rPr>
              <a:t>Merging one branch into another in GitHub Desktop:</a:t>
            </a:r>
          </a:p>
          <a:p>
            <a:pPr lvl="0" algn="l" rtl="0">
              <a:lnSpc>
                <a:spcPct val="150000"/>
              </a:lnSpc>
              <a:spcBef>
                <a:spcPts val="0"/>
              </a:spcBef>
              <a:spcAft>
                <a:spcPts val="0"/>
              </a:spcAft>
              <a:buClr>
                <a:schemeClr val="lt2"/>
              </a:buClr>
              <a:buSzPts val="1800"/>
              <a:buAutoNum type="arabicPeriod" startAt="3"/>
            </a:pPr>
            <a:r>
              <a:rPr lang="en-US">
                <a:solidFill>
                  <a:schemeClr val="lt2"/>
                </a:solidFill>
              </a:rPr>
              <a:t>Select the branch you wish to merge into the checked-out branch</a:t>
            </a:r>
          </a:p>
          <a:p>
            <a:pPr marL="114300" lvl="0" indent="0" algn="l" rtl="0">
              <a:lnSpc>
                <a:spcPct val="150000"/>
              </a:lnSpc>
              <a:spcBef>
                <a:spcPts val="0"/>
              </a:spcBef>
              <a:spcAft>
                <a:spcPts val="0"/>
              </a:spcAft>
              <a:buClr>
                <a:schemeClr val="lt2"/>
              </a:buClr>
              <a:buSzPts val="1800"/>
              <a:buNone/>
            </a:pPr>
            <a:r>
              <a:rPr lang="en-US">
                <a:solidFill>
                  <a:schemeClr val="lt2"/>
                </a:solidFill>
              </a:rPr>
              <a:t>You will have 3 options of merging:</a:t>
            </a:r>
          </a:p>
          <a:p>
            <a:pPr marL="114300" lvl="0" indent="0" algn="l" rtl="0">
              <a:lnSpc>
                <a:spcPct val="150000"/>
              </a:lnSpc>
              <a:spcBef>
                <a:spcPts val="0"/>
              </a:spcBef>
              <a:spcAft>
                <a:spcPts val="0"/>
              </a:spcAft>
              <a:buClr>
                <a:schemeClr val="lt2"/>
              </a:buClr>
              <a:buSzPts val="1800"/>
              <a:buNone/>
            </a:pPr>
            <a:endParaRPr lang="en-US">
              <a:solidFill>
                <a:schemeClr val="lt2"/>
              </a:solidFill>
            </a:endParaRPr>
          </a:p>
        </p:txBody>
      </p:sp>
      <p:pic>
        <p:nvPicPr>
          <p:cNvPr id="4" name="Picture 3" descr="Graphical user interface, application&#10;&#10;Description automatically generated">
            <a:extLst>
              <a:ext uri="{FF2B5EF4-FFF2-40B4-BE49-F238E27FC236}">
                <a16:creationId xmlns:a16="http://schemas.microsoft.com/office/drawing/2014/main" id="{681F679B-045B-FD72-5AE9-45C564B61654}"/>
              </a:ext>
            </a:extLst>
          </p:cNvPr>
          <p:cNvPicPr>
            <a:picLocks noChangeAspect="1"/>
          </p:cNvPicPr>
          <p:nvPr/>
        </p:nvPicPr>
        <p:blipFill>
          <a:blip r:embed="rId3"/>
          <a:stretch>
            <a:fillRect/>
          </a:stretch>
        </p:blipFill>
        <p:spPr>
          <a:xfrm>
            <a:off x="510222" y="2418348"/>
            <a:ext cx="2458772" cy="2588477"/>
          </a:xfrm>
          <a:prstGeom prst="rect">
            <a:avLst/>
          </a:prstGeom>
        </p:spPr>
      </p:pic>
      <p:sp>
        <p:nvSpPr>
          <p:cNvPr id="6" name="Google Shape;206;p36">
            <a:extLst>
              <a:ext uri="{FF2B5EF4-FFF2-40B4-BE49-F238E27FC236}">
                <a16:creationId xmlns:a16="http://schemas.microsoft.com/office/drawing/2014/main" id="{C59C60C3-6518-6858-4A34-2DD662DF5047}"/>
              </a:ext>
            </a:extLst>
          </p:cNvPr>
          <p:cNvSpPr txBox="1">
            <a:spLocks/>
          </p:cNvSpPr>
          <p:nvPr/>
        </p:nvSpPr>
        <p:spPr>
          <a:xfrm>
            <a:off x="3014714" y="2571750"/>
            <a:ext cx="5920363" cy="2369331"/>
          </a:xfrm>
          <a:prstGeom prst="rect">
            <a:avLst/>
          </a:prstGeom>
          <a:noFill/>
          <a:ln>
            <a:noFill/>
          </a:ln>
        </p:spPr>
        <p:txBody>
          <a:bodyPr spcFirstLastPara="1" wrap="square" lIns="91425" tIns="91425" rIns="91425" bIns="91425" anchor="t" anchorCtr="0">
            <a:normAutofit fontScale="700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nSpc>
                <a:spcPct val="150000"/>
              </a:lnSpc>
              <a:buClr>
                <a:schemeClr val="lt2"/>
              </a:buClr>
              <a:buNone/>
            </a:pPr>
            <a:r>
              <a:rPr lang="en-US" sz="1400">
                <a:solidFill>
                  <a:schemeClr val="lt2"/>
                </a:solidFill>
              </a:rPr>
              <a:t>Create a merge commit:</a:t>
            </a:r>
          </a:p>
          <a:p>
            <a:pPr>
              <a:lnSpc>
                <a:spcPct val="150000"/>
              </a:lnSpc>
              <a:buClr>
                <a:schemeClr val="lt2"/>
              </a:buClr>
            </a:pPr>
            <a:r>
              <a:rPr lang="en-US" sz="1400">
                <a:solidFill>
                  <a:schemeClr val="lt2"/>
                </a:solidFill>
              </a:rPr>
              <a:t>Standard merge conflict resolution when merging selected branch into main</a:t>
            </a:r>
          </a:p>
          <a:p>
            <a:pPr>
              <a:lnSpc>
                <a:spcPct val="150000"/>
              </a:lnSpc>
              <a:buClr>
                <a:schemeClr val="lt2"/>
              </a:buClr>
            </a:pPr>
            <a:r>
              <a:rPr lang="en-US" sz="1400">
                <a:solidFill>
                  <a:schemeClr val="lt2"/>
                </a:solidFill>
              </a:rPr>
              <a:t>Useful if don’t have a lot of new commits on selected branch</a:t>
            </a:r>
          </a:p>
          <a:p>
            <a:pPr marL="114300" indent="0">
              <a:lnSpc>
                <a:spcPct val="150000"/>
              </a:lnSpc>
              <a:buClr>
                <a:schemeClr val="lt2"/>
              </a:buClr>
              <a:buNone/>
            </a:pPr>
            <a:endParaRPr lang="en-US" sz="1400">
              <a:solidFill>
                <a:schemeClr val="lt2"/>
              </a:solidFill>
            </a:endParaRPr>
          </a:p>
          <a:p>
            <a:pPr marL="114300" indent="0">
              <a:lnSpc>
                <a:spcPct val="150000"/>
              </a:lnSpc>
              <a:buClr>
                <a:schemeClr val="lt2"/>
              </a:buClr>
              <a:buNone/>
            </a:pPr>
            <a:r>
              <a:rPr lang="en-US" sz="1400">
                <a:solidFill>
                  <a:schemeClr val="lt2"/>
                </a:solidFill>
              </a:rPr>
              <a:t>Squash and merge:</a:t>
            </a:r>
          </a:p>
          <a:p>
            <a:pPr>
              <a:lnSpc>
                <a:spcPct val="150000"/>
              </a:lnSpc>
              <a:buClr>
                <a:schemeClr val="lt2"/>
              </a:buClr>
            </a:pPr>
            <a:r>
              <a:rPr lang="en-US" sz="1400">
                <a:solidFill>
                  <a:schemeClr val="lt2"/>
                </a:solidFill>
              </a:rPr>
              <a:t>All new commits on selected branch are combined into 1, then pushed to main</a:t>
            </a:r>
          </a:p>
          <a:p>
            <a:pPr>
              <a:lnSpc>
                <a:spcPct val="150000"/>
              </a:lnSpc>
              <a:buClr>
                <a:schemeClr val="lt2"/>
              </a:buClr>
            </a:pPr>
            <a:r>
              <a:rPr lang="en-US" sz="1400">
                <a:solidFill>
                  <a:schemeClr val="lt2"/>
                </a:solidFill>
              </a:rPr>
              <a:t>Recommended if selected branch has a lot of new commits</a:t>
            </a:r>
          </a:p>
          <a:p>
            <a:pPr marL="114300" indent="0">
              <a:lnSpc>
                <a:spcPct val="150000"/>
              </a:lnSpc>
              <a:buClr>
                <a:schemeClr val="lt2"/>
              </a:buClr>
              <a:buNone/>
            </a:pPr>
            <a:endParaRPr lang="en-US" sz="1400">
              <a:solidFill>
                <a:schemeClr val="lt2"/>
              </a:solidFill>
            </a:endParaRPr>
          </a:p>
          <a:p>
            <a:pPr marL="114300" indent="0">
              <a:lnSpc>
                <a:spcPct val="150000"/>
              </a:lnSpc>
              <a:buClr>
                <a:schemeClr val="lt2"/>
              </a:buClr>
              <a:buNone/>
            </a:pPr>
            <a:r>
              <a:rPr lang="en-US" sz="1400">
                <a:solidFill>
                  <a:schemeClr val="lt2"/>
                </a:solidFill>
              </a:rPr>
              <a:t>Rebase:</a:t>
            </a:r>
          </a:p>
          <a:p>
            <a:pPr>
              <a:lnSpc>
                <a:spcPct val="150000"/>
              </a:lnSpc>
              <a:buClr>
                <a:schemeClr val="lt2"/>
              </a:buClr>
            </a:pPr>
            <a:r>
              <a:rPr lang="en-US" sz="1400">
                <a:solidFill>
                  <a:schemeClr val="lt2"/>
                </a:solidFill>
              </a:rPr>
              <a:t>Individually commits history of selected branch into main</a:t>
            </a:r>
          </a:p>
          <a:p>
            <a:pPr>
              <a:lnSpc>
                <a:spcPct val="150000"/>
              </a:lnSpc>
              <a:buClr>
                <a:schemeClr val="lt2"/>
              </a:buClr>
            </a:pPr>
            <a:r>
              <a:rPr lang="en-US" sz="1400">
                <a:solidFill>
                  <a:schemeClr val="lt2"/>
                </a:solidFill>
              </a:rPr>
              <a:t>Not recommended for most applications, too many commits is hard to read and understand</a:t>
            </a:r>
          </a:p>
          <a:p>
            <a:pPr>
              <a:lnSpc>
                <a:spcPct val="150000"/>
              </a:lnSpc>
              <a:buClr>
                <a:schemeClr val="lt2"/>
              </a:buClr>
            </a:pPr>
            <a:endParaRPr lang="en-US" sz="1400">
              <a:solidFill>
                <a:schemeClr val="lt2"/>
              </a:solidFill>
            </a:endParaRPr>
          </a:p>
        </p:txBody>
      </p:sp>
    </p:spTree>
    <p:extLst>
      <p:ext uri="{BB962C8B-B14F-4D97-AF65-F5344CB8AC3E}">
        <p14:creationId xmlns:p14="http://schemas.microsoft.com/office/powerpoint/2010/main" val="3945620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6"/>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Merge Conflicts and Branch Control: Example</a:t>
            </a:r>
            <a:endParaRPr>
              <a:solidFill>
                <a:schemeClr val="lt1"/>
              </a:solidFill>
            </a:endParaRPr>
          </a:p>
        </p:txBody>
      </p:sp>
      <p:sp>
        <p:nvSpPr>
          <p:cNvPr id="5" name="Google Shape;206;p36">
            <a:extLst>
              <a:ext uri="{FF2B5EF4-FFF2-40B4-BE49-F238E27FC236}">
                <a16:creationId xmlns:a16="http://schemas.microsoft.com/office/drawing/2014/main" id="{F77A7BAF-DF69-CB40-DCFD-DCFDFD02CEC0}"/>
              </a:ext>
            </a:extLst>
          </p:cNvPr>
          <p:cNvSpPr txBox="1">
            <a:spLocks noGrp="1"/>
          </p:cNvSpPr>
          <p:nvPr>
            <p:ph type="body" idx="1"/>
          </p:nvPr>
        </p:nvSpPr>
        <p:spPr>
          <a:xfrm>
            <a:off x="311700" y="1017725"/>
            <a:ext cx="8520600" cy="3416400"/>
          </a:xfrm>
          <a:prstGeom prst="rect">
            <a:avLst/>
          </a:prstGeom>
        </p:spPr>
        <p:txBody>
          <a:bodyPr spcFirstLastPara="1" wrap="square" lIns="91425" tIns="91425" rIns="91425" bIns="91425" anchor="t" anchorCtr="0">
            <a:normAutofit/>
          </a:bodyPr>
          <a:lstStyle/>
          <a:p>
            <a:pPr marL="114300" lvl="0" indent="0" algn="l" rtl="0">
              <a:lnSpc>
                <a:spcPct val="150000"/>
              </a:lnSpc>
              <a:spcBef>
                <a:spcPts val="0"/>
              </a:spcBef>
              <a:spcAft>
                <a:spcPts val="0"/>
              </a:spcAft>
              <a:buClr>
                <a:schemeClr val="lt2"/>
              </a:buClr>
              <a:buSzPts val="1800"/>
              <a:buNone/>
            </a:pPr>
            <a:r>
              <a:rPr lang="en-US" u="sng">
                <a:solidFill>
                  <a:schemeClr val="lt2"/>
                </a:solidFill>
              </a:rPr>
              <a:t>Merging one branch into another in GitHub Desktop:</a:t>
            </a:r>
          </a:p>
          <a:p>
            <a:pPr marL="114300" lvl="0" indent="0" algn="l" rtl="0">
              <a:lnSpc>
                <a:spcPct val="150000"/>
              </a:lnSpc>
              <a:spcBef>
                <a:spcPts val="0"/>
              </a:spcBef>
              <a:spcAft>
                <a:spcPts val="0"/>
              </a:spcAft>
              <a:buClr>
                <a:schemeClr val="lt2"/>
              </a:buClr>
              <a:buSzPts val="1800"/>
              <a:buNone/>
            </a:pPr>
            <a:r>
              <a:rPr lang="en-US">
                <a:solidFill>
                  <a:schemeClr val="lt2"/>
                </a:solidFill>
              </a:rPr>
              <a:t>4.   Merge conflict</a:t>
            </a:r>
          </a:p>
          <a:p>
            <a:pPr marL="114300" lvl="0" indent="0" algn="l" rtl="0">
              <a:lnSpc>
                <a:spcPct val="150000"/>
              </a:lnSpc>
              <a:spcBef>
                <a:spcPts val="0"/>
              </a:spcBef>
              <a:spcAft>
                <a:spcPts val="0"/>
              </a:spcAft>
              <a:buClr>
                <a:schemeClr val="lt2"/>
              </a:buClr>
              <a:buSzPts val="1800"/>
              <a:buNone/>
            </a:pPr>
            <a:r>
              <a:rPr lang="en-US" sz="1400">
                <a:solidFill>
                  <a:schemeClr val="lt2"/>
                </a:solidFill>
              </a:rPr>
              <a:t>If there are merge conflicts, will get this display:</a:t>
            </a:r>
          </a:p>
        </p:txBody>
      </p:sp>
      <p:pic>
        <p:nvPicPr>
          <p:cNvPr id="3" name="Picture 2" descr="Graphical user interface, application&#10;&#10;Description automatically generated">
            <a:extLst>
              <a:ext uri="{FF2B5EF4-FFF2-40B4-BE49-F238E27FC236}">
                <a16:creationId xmlns:a16="http://schemas.microsoft.com/office/drawing/2014/main" id="{602B6A07-F045-6500-5940-9C05A3E3991A}"/>
              </a:ext>
            </a:extLst>
          </p:cNvPr>
          <p:cNvPicPr>
            <a:picLocks noChangeAspect="1"/>
          </p:cNvPicPr>
          <p:nvPr/>
        </p:nvPicPr>
        <p:blipFill>
          <a:blip r:embed="rId3"/>
          <a:stretch>
            <a:fillRect/>
          </a:stretch>
        </p:blipFill>
        <p:spPr>
          <a:xfrm>
            <a:off x="475488" y="2571750"/>
            <a:ext cx="3858768" cy="1980887"/>
          </a:xfrm>
          <a:prstGeom prst="rect">
            <a:avLst/>
          </a:prstGeom>
        </p:spPr>
      </p:pic>
      <p:sp>
        <p:nvSpPr>
          <p:cNvPr id="7" name="Google Shape;206;p36">
            <a:extLst>
              <a:ext uri="{FF2B5EF4-FFF2-40B4-BE49-F238E27FC236}">
                <a16:creationId xmlns:a16="http://schemas.microsoft.com/office/drawing/2014/main" id="{F1CD615A-D573-438F-AE75-1AD33979E16C}"/>
              </a:ext>
            </a:extLst>
          </p:cNvPr>
          <p:cNvSpPr txBox="1">
            <a:spLocks/>
          </p:cNvSpPr>
          <p:nvPr/>
        </p:nvSpPr>
        <p:spPr>
          <a:xfrm>
            <a:off x="4572000" y="2943830"/>
            <a:ext cx="4424088" cy="123672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lnSpc>
                <a:spcPct val="150000"/>
              </a:lnSpc>
              <a:buClr>
                <a:schemeClr val="lt2"/>
              </a:buClr>
            </a:pPr>
            <a:r>
              <a:rPr lang="en-US" sz="1400">
                <a:solidFill>
                  <a:schemeClr val="lt2"/>
                </a:solidFill>
              </a:rPr>
              <a:t>Can either manage merge conflicts in a IDE (such as VSCode)</a:t>
            </a:r>
          </a:p>
          <a:p>
            <a:pPr>
              <a:lnSpc>
                <a:spcPct val="150000"/>
              </a:lnSpc>
              <a:buClr>
                <a:schemeClr val="lt2"/>
              </a:buClr>
            </a:pPr>
            <a:r>
              <a:rPr lang="en-US" sz="1400">
                <a:solidFill>
                  <a:schemeClr val="lt2"/>
                </a:solidFill>
              </a:rPr>
              <a:t>Or can select version from specific branch</a:t>
            </a:r>
          </a:p>
        </p:txBody>
      </p:sp>
    </p:spTree>
    <p:extLst>
      <p:ext uri="{BB962C8B-B14F-4D97-AF65-F5344CB8AC3E}">
        <p14:creationId xmlns:p14="http://schemas.microsoft.com/office/powerpoint/2010/main" val="1005984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6"/>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Merge Conflicts and Branch Control: Example</a:t>
            </a:r>
            <a:endParaRPr>
              <a:solidFill>
                <a:schemeClr val="lt1"/>
              </a:solidFill>
            </a:endParaRPr>
          </a:p>
        </p:txBody>
      </p:sp>
      <p:sp>
        <p:nvSpPr>
          <p:cNvPr id="5" name="Google Shape;206;p36">
            <a:extLst>
              <a:ext uri="{FF2B5EF4-FFF2-40B4-BE49-F238E27FC236}">
                <a16:creationId xmlns:a16="http://schemas.microsoft.com/office/drawing/2014/main" id="{F77A7BAF-DF69-CB40-DCFD-DCFDFD02CEC0}"/>
              </a:ext>
            </a:extLst>
          </p:cNvPr>
          <p:cNvSpPr txBox="1">
            <a:spLocks noGrp="1"/>
          </p:cNvSpPr>
          <p:nvPr>
            <p:ph type="body" idx="1"/>
          </p:nvPr>
        </p:nvSpPr>
        <p:spPr>
          <a:xfrm>
            <a:off x="311700" y="1017725"/>
            <a:ext cx="8520600" cy="3416400"/>
          </a:xfrm>
          <a:prstGeom prst="rect">
            <a:avLst/>
          </a:prstGeom>
        </p:spPr>
        <p:txBody>
          <a:bodyPr spcFirstLastPara="1" wrap="square" lIns="91425" tIns="91425" rIns="91425" bIns="91425" anchor="t" anchorCtr="0">
            <a:normAutofit/>
          </a:bodyPr>
          <a:lstStyle/>
          <a:p>
            <a:pPr marL="114300" lvl="0" indent="0" algn="l" rtl="0">
              <a:lnSpc>
                <a:spcPct val="150000"/>
              </a:lnSpc>
              <a:spcBef>
                <a:spcPts val="0"/>
              </a:spcBef>
              <a:spcAft>
                <a:spcPts val="0"/>
              </a:spcAft>
              <a:buClr>
                <a:schemeClr val="lt2"/>
              </a:buClr>
              <a:buSzPts val="1800"/>
              <a:buNone/>
            </a:pPr>
            <a:r>
              <a:rPr lang="en-US" u="sng">
                <a:solidFill>
                  <a:schemeClr val="lt2"/>
                </a:solidFill>
              </a:rPr>
              <a:t>Merging one branch into another in GitHub Desktop:</a:t>
            </a:r>
          </a:p>
          <a:p>
            <a:pPr marL="114300" lvl="0" indent="0" algn="l" rtl="0">
              <a:lnSpc>
                <a:spcPct val="150000"/>
              </a:lnSpc>
              <a:spcBef>
                <a:spcPts val="0"/>
              </a:spcBef>
              <a:spcAft>
                <a:spcPts val="0"/>
              </a:spcAft>
              <a:buClr>
                <a:schemeClr val="lt2"/>
              </a:buClr>
              <a:buSzPts val="1800"/>
              <a:buNone/>
            </a:pPr>
            <a:r>
              <a:rPr lang="en-US">
                <a:solidFill>
                  <a:schemeClr val="lt2"/>
                </a:solidFill>
              </a:rPr>
              <a:t>4a.   Merge conflict in </a:t>
            </a:r>
            <a:r>
              <a:rPr lang="en-US" u="sng">
                <a:solidFill>
                  <a:schemeClr val="lt2"/>
                </a:solidFill>
              </a:rPr>
              <a:t>VSCode</a:t>
            </a:r>
            <a:r>
              <a:rPr lang="en-US">
                <a:solidFill>
                  <a:schemeClr val="lt2"/>
                </a:solidFill>
              </a:rPr>
              <a:t> (or other IDE):</a:t>
            </a:r>
          </a:p>
        </p:txBody>
      </p:sp>
      <p:pic>
        <p:nvPicPr>
          <p:cNvPr id="4" name="Picture 3" descr="A screenshot of a computer&#10;&#10;Description automatically generated">
            <a:extLst>
              <a:ext uri="{FF2B5EF4-FFF2-40B4-BE49-F238E27FC236}">
                <a16:creationId xmlns:a16="http://schemas.microsoft.com/office/drawing/2014/main" id="{2EAA25BB-60EF-012F-2E5D-9A2171359CC7}"/>
              </a:ext>
            </a:extLst>
          </p:cNvPr>
          <p:cNvPicPr>
            <a:picLocks noChangeAspect="1"/>
          </p:cNvPicPr>
          <p:nvPr/>
        </p:nvPicPr>
        <p:blipFill>
          <a:blip r:embed="rId3"/>
          <a:stretch>
            <a:fillRect/>
          </a:stretch>
        </p:blipFill>
        <p:spPr>
          <a:xfrm>
            <a:off x="311700" y="2190244"/>
            <a:ext cx="4722118" cy="2532888"/>
          </a:xfrm>
          <a:prstGeom prst="rect">
            <a:avLst/>
          </a:prstGeom>
        </p:spPr>
      </p:pic>
      <p:sp>
        <p:nvSpPr>
          <p:cNvPr id="6" name="Google Shape;206;p36">
            <a:extLst>
              <a:ext uri="{FF2B5EF4-FFF2-40B4-BE49-F238E27FC236}">
                <a16:creationId xmlns:a16="http://schemas.microsoft.com/office/drawing/2014/main" id="{5842B120-4F8F-FC34-0776-40AB333850E8}"/>
              </a:ext>
            </a:extLst>
          </p:cNvPr>
          <p:cNvSpPr txBox="1">
            <a:spLocks/>
          </p:cNvSpPr>
          <p:nvPr/>
        </p:nvSpPr>
        <p:spPr>
          <a:xfrm>
            <a:off x="4951476" y="2386840"/>
            <a:ext cx="4069080" cy="267436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lnSpc>
                <a:spcPct val="150000"/>
              </a:lnSpc>
              <a:buClr>
                <a:schemeClr val="lt2"/>
              </a:buClr>
            </a:pPr>
            <a:r>
              <a:rPr lang="en-US" sz="1400">
                <a:solidFill>
                  <a:schemeClr val="lt2"/>
                </a:solidFill>
              </a:rPr>
              <a:t>The “HEAD” is the code from branch you wish to merge into (ex: main)</a:t>
            </a:r>
          </a:p>
          <a:p>
            <a:pPr>
              <a:lnSpc>
                <a:spcPct val="150000"/>
              </a:lnSpc>
              <a:buClr>
                <a:schemeClr val="lt2"/>
              </a:buClr>
            </a:pPr>
            <a:r>
              <a:rPr lang="en-US" sz="1400">
                <a:solidFill>
                  <a:schemeClr val="lt2"/>
                </a:solidFill>
              </a:rPr>
              <a:t>The ”Incoming Change” is the code from the branch you are merging into the HEAD (ex: student1)</a:t>
            </a:r>
          </a:p>
          <a:p>
            <a:pPr>
              <a:lnSpc>
                <a:spcPct val="150000"/>
              </a:lnSpc>
              <a:buClr>
                <a:schemeClr val="lt2"/>
              </a:buClr>
            </a:pPr>
            <a:r>
              <a:rPr lang="en-US" sz="1400">
                <a:solidFill>
                  <a:schemeClr val="lt2"/>
                </a:solidFill>
              </a:rPr>
              <a:t>Can choose to accept either version or both </a:t>
            </a:r>
          </a:p>
        </p:txBody>
      </p:sp>
    </p:spTree>
    <p:extLst>
      <p:ext uri="{BB962C8B-B14F-4D97-AF65-F5344CB8AC3E}">
        <p14:creationId xmlns:p14="http://schemas.microsoft.com/office/powerpoint/2010/main" val="21676476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6"/>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Merge Conflicts and Branch Control: Example</a:t>
            </a:r>
            <a:endParaRPr>
              <a:solidFill>
                <a:schemeClr val="lt1"/>
              </a:solidFill>
            </a:endParaRPr>
          </a:p>
        </p:txBody>
      </p:sp>
      <p:sp>
        <p:nvSpPr>
          <p:cNvPr id="5" name="Google Shape;206;p36">
            <a:extLst>
              <a:ext uri="{FF2B5EF4-FFF2-40B4-BE49-F238E27FC236}">
                <a16:creationId xmlns:a16="http://schemas.microsoft.com/office/drawing/2014/main" id="{F77A7BAF-DF69-CB40-DCFD-DCFDFD02CEC0}"/>
              </a:ext>
            </a:extLst>
          </p:cNvPr>
          <p:cNvSpPr txBox="1">
            <a:spLocks noGrp="1"/>
          </p:cNvSpPr>
          <p:nvPr>
            <p:ph type="body" idx="1"/>
          </p:nvPr>
        </p:nvSpPr>
        <p:spPr>
          <a:xfrm>
            <a:off x="311700" y="1017725"/>
            <a:ext cx="8520600" cy="3416400"/>
          </a:xfrm>
          <a:prstGeom prst="rect">
            <a:avLst/>
          </a:prstGeom>
        </p:spPr>
        <p:txBody>
          <a:bodyPr spcFirstLastPara="1" wrap="square" lIns="91425" tIns="91425" rIns="91425" bIns="91425" anchor="t" anchorCtr="0">
            <a:normAutofit/>
          </a:bodyPr>
          <a:lstStyle/>
          <a:p>
            <a:pPr marL="114300" lvl="0" indent="0" algn="l" rtl="0">
              <a:lnSpc>
                <a:spcPct val="150000"/>
              </a:lnSpc>
              <a:spcBef>
                <a:spcPts val="0"/>
              </a:spcBef>
              <a:spcAft>
                <a:spcPts val="0"/>
              </a:spcAft>
              <a:buClr>
                <a:schemeClr val="lt2"/>
              </a:buClr>
              <a:buSzPts val="1800"/>
              <a:buNone/>
            </a:pPr>
            <a:r>
              <a:rPr lang="en-US" u="sng">
                <a:solidFill>
                  <a:schemeClr val="lt2"/>
                </a:solidFill>
              </a:rPr>
              <a:t>Merging one branch into another in GitHub Desktop:</a:t>
            </a:r>
          </a:p>
          <a:p>
            <a:pPr marL="114300" lvl="0" indent="0" algn="l" rtl="0">
              <a:lnSpc>
                <a:spcPct val="150000"/>
              </a:lnSpc>
              <a:spcBef>
                <a:spcPts val="0"/>
              </a:spcBef>
              <a:spcAft>
                <a:spcPts val="0"/>
              </a:spcAft>
              <a:buClr>
                <a:schemeClr val="lt2"/>
              </a:buClr>
              <a:buSzPts val="1800"/>
              <a:buNone/>
            </a:pPr>
            <a:r>
              <a:rPr lang="en-US">
                <a:solidFill>
                  <a:schemeClr val="lt2"/>
                </a:solidFill>
              </a:rPr>
              <a:t>4b.   Merge conflict, </a:t>
            </a:r>
            <a:r>
              <a:rPr lang="en-US" u="sng">
                <a:solidFill>
                  <a:schemeClr val="lt2"/>
                </a:solidFill>
              </a:rPr>
              <a:t>force merging</a:t>
            </a:r>
          </a:p>
          <a:p>
            <a:pPr marL="114300" lvl="0" indent="0" algn="l" rtl="0">
              <a:lnSpc>
                <a:spcPct val="150000"/>
              </a:lnSpc>
              <a:spcBef>
                <a:spcPts val="0"/>
              </a:spcBef>
              <a:spcAft>
                <a:spcPts val="0"/>
              </a:spcAft>
              <a:buClr>
                <a:schemeClr val="lt2"/>
              </a:buClr>
              <a:buSzPts val="1800"/>
              <a:buNone/>
            </a:pPr>
            <a:r>
              <a:rPr lang="en-US" sz="1400">
                <a:solidFill>
                  <a:schemeClr val="lt2"/>
                </a:solidFill>
              </a:rPr>
              <a:t>If you just want the entire file from a branch and don’t want to deal with merge conflicts</a:t>
            </a:r>
          </a:p>
        </p:txBody>
      </p:sp>
      <p:pic>
        <p:nvPicPr>
          <p:cNvPr id="3" name="Picture 2" descr="Graphical user interface, application&#10;&#10;Description automatically generated">
            <a:extLst>
              <a:ext uri="{FF2B5EF4-FFF2-40B4-BE49-F238E27FC236}">
                <a16:creationId xmlns:a16="http://schemas.microsoft.com/office/drawing/2014/main" id="{F2A3E4C4-0D76-331E-815B-FEB4A18451DD}"/>
              </a:ext>
            </a:extLst>
          </p:cNvPr>
          <p:cNvPicPr>
            <a:picLocks noChangeAspect="1"/>
          </p:cNvPicPr>
          <p:nvPr/>
        </p:nvPicPr>
        <p:blipFill>
          <a:blip r:embed="rId3"/>
          <a:stretch>
            <a:fillRect/>
          </a:stretch>
        </p:blipFill>
        <p:spPr>
          <a:xfrm>
            <a:off x="311700" y="2605560"/>
            <a:ext cx="3825824" cy="1385774"/>
          </a:xfrm>
          <a:prstGeom prst="rect">
            <a:avLst/>
          </a:prstGeom>
        </p:spPr>
      </p:pic>
      <p:sp>
        <p:nvSpPr>
          <p:cNvPr id="7" name="Rectangle 6">
            <a:extLst>
              <a:ext uri="{FF2B5EF4-FFF2-40B4-BE49-F238E27FC236}">
                <a16:creationId xmlns:a16="http://schemas.microsoft.com/office/drawing/2014/main" id="{C73058E5-A507-F898-F02F-50BD02906CC5}"/>
              </a:ext>
            </a:extLst>
          </p:cNvPr>
          <p:cNvSpPr/>
          <p:nvPr/>
        </p:nvSpPr>
        <p:spPr>
          <a:xfrm>
            <a:off x="2840892" y="3564245"/>
            <a:ext cx="1296632" cy="2688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206;p36">
            <a:extLst>
              <a:ext uri="{FF2B5EF4-FFF2-40B4-BE49-F238E27FC236}">
                <a16:creationId xmlns:a16="http://schemas.microsoft.com/office/drawing/2014/main" id="{1355334E-7741-C516-BD7F-E823AB5B2A54}"/>
              </a:ext>
            </a:extLst>
          </p:cNvPr>
          <p:cNvSpPr txBox="1">
            <a:spLocks/>
          </p:cNvSpPr>
          <p:nvPr/>
        </p:nvSpPr>
        <p:spPr>
          <a:xfrm>
            <a:off x="4137524" y="2629323"/>
            <a:ext cx="4988560" cy="120380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lnSpc>
                <a:spcPct val="150000"/>
              </a:lnSpc>
              <a:buClr>
                <a:schemeClr val="lt2"/>
              </a:buClr>
            </a:pPr>
            <a:r>
              <a:rPr lang="en-US" sz="1400">
                <a:solidFill>
                  <a:schemeClr val="lt2"/>
                </a:solidFill>
              </a:rPr>
              <a:t>Can select which branch you want to take the file from</a:t>
            </a:r>
          </a:p>
          <a:p>
            <a:pPr>
              <a:lnSpc>
                <a:spcPct val="150000"/>
              </a:lnSpc>
              <a:buClr>
                <a:schemeClr val="lt2"/>
              </a:buClr>
            </a:pPr>
            <a:r>
              <a:rPr lang="en-US" sz="1400">
                <a:solidFill>
                  <a:schemeClr val="lt2"/>
                </a:solidFill>
              </a:rPr>
              <a:t>Nothing from the other branch will be updated</a:t>
            </a:r>
          </a:p>
          <a:p>
            <a:pPr>
              <a:lnSpc>
                <a:spcPct val="150000"/>
              </a:lnSpc>
              <a:buClr>
                <a:schemeClr val="lt2"/>
              </a:buClr>
            </a:pPr>
            <a:r>
              <a:rPr lang="en-US" sz="1400">
                <a:solidFill>
                  <a:schemeClr val="lt2"/>
                </a:solidFill>
              </a:rPr>
              <a:t>Very common use and easy to avoid merge conflicts</a:t>
            </a:r>
          </a:p>
        </p:txBody>
      </p:sp>
      <p:sp>
        <p:nvSpPr>
          <p:cNvPr id="9" name="Google Shape;206;p36">
            <a:extLst>
              <a:ext uri="{FF2B5EF4-FFF2-40B4-BE49-F238E27FC236}">
                <a16:creationId xmlns:a16="http://schemas.microsoft.com/office/drawing/2014/main" id="{43900525-AC89-A3A1-262B-4C25607DD1B1}"/>
              </a:ext>
            </a:extLst>
          </p:cNvPr>
          <p:cNvSpPr txBox="1">
            <a:spLocks/>
          </p:cNvSpPr>
          <p:nvPr/>
        </p:nvSpPr>
        <p:spPr>
          <a:xfrm>
            <a:off x="139700" y="4363717"/>
            <a:ext cx="8864600" cy="560174"/>
          </a:xfrm>
          <a:prstGeom prst="rect">
            <a:avLst/>
          </a:prstGeom>
          <a:noFill/>
          <a:ln>
            <a:noFill/>
          </a:ln>
        </p:spPr>
        <p:txBody>
          <a:bodyPr spcFirstLastPara="1" wrap="square" lIns="91425" tIns="91425" rIns="91425" bIns="91425" anchor="t" anchorCtr="0">
            <a:normAutofit fontScale="625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nSpc>
                <a:spcPct val="150000"/>
              </a:lnSpc>
              <a:buClr>
                <a:schemeClr val="lt2"/>
              </a:buClr>
              <a:buNone/>
            </a:pPr>
            <a:r>
              <a:rPr lang="en-US" sz="1400">
                <a:solidFill>
                  <a:schemeClr val="lt2"/>
                </a:solidFill>
              </a:rPr>
              <a:t>Note: when dealing with merge conflicts on a branch sometimes you will see </a:t>
            </a:r>
            <a:r>
              <a:rPr lang="en-US" sz="1400" b="1">
                <a:solidFill>
                  <a:schemeClr val="lt2"/>
                </a:solidFill>
              </a:rPr>
              <a:t>”origin/___”</a:t>
            </a:r>
          </a:p>
          <a:p>
            <a:pPr marL="114300" indent="0">
              <a:lnSpc>
                <a:spcPct val="150000"/>
              </a:lnSpc>
              <a:buClr>
                <a:schemeClr val="lt2"/>
              </a:buClr>
              <a:buNone/>
            </a:pPr>
            <a:r>
              <a:rPr lang="en-US" sz="1400">
                <a:solidFill>
                  <a:schemeClr val="lt2"/>
                </a:solidFill>
              </a:rPr>
              <a:t>Origin simply means the version that is on the GitHub repository (can check what’s on this branch by going on github.com) - typically means the prior version of project</a:t>
            </a:r>
          </a:p>
        </p:txBody>
      </p:sp>
    </p:spTree>
    <p:extLst>
      <p:ext uri="{BB962C8B-B14F-4D97-AF65-F5344CB8AC3E}">
        <p14:creationId xmlns:p14="http://schemas.microsoft.com/office/powerpoint/2010/main" val="10534318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6"/>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Branch Control: Switching Branches</a:t>
            </a:r>
            <a:endParaRPr>
              <a:solidFill>
                <a:schemeClr val="lt1"/>
              </a:solidFill>
            </a:endParaRPr>
          </a:p>
        </p:txBody>
      </p:sp>
      <p:sp>
        <p:nvSpPr>
          <p:cNvPr id="206" name="Google Shape;206;p36"/>
          <p:cNvSpPr txBox="1">
            <a:spLocks noGrp="1"/>
          </p:cNvSpPr>
          <p:nvPr>
            <p:ph type="body" idx="1"/>
          </p:nvPr>
        </p:nvSpPr>
        <p:spPr>
          <a:xfrm>
            <a:off x="256154" y="863550"/>
            <a:ext cx="8631692" cy="3416400"/>
          </a:xfrm>
          <a:prstGeom prst="rect">
            <a:avLst/>
          </a:prstGeom>
        </p:spPr>
        <p:txBody>
          <a:bodyPr spcFirstLastPara="1" wrap="square" lIns="91425" tIns="91425" rIns="91425" bIns="91425" anchor="t" anchorCtr="0">
            <a:normAutofit/>
          </a:bodyPr>
          <a:lstStyle/>
          <a:p>
            <a:pPr marL="114300" lvl="0" indent="0" algn="l" rtl="0">
              <a:lnSpc>
                <a:spcPct val="150000"/>
              </a:lnSpc>
              <a:spcBef>
                <a:spcPts val="0"/>
              </a:spcBef>
              <a:spcAft>
                <a:spcPts val="0"/>
              </a:spcAft>
              <a:buClr>
                <a:schemeClr val="lt2"/>
              </a:buClr>
              <a:buSzPts val="1800"/>
              <a:buNone/>
            </a:pPr>
            <a:r>
              <a:rPr lang="en-US" sz="1600">
                <a:solidFill>
                  <a:schemeClr val="lt2"/>
                </a:solidFill>
              </a:rPr>
              <a:t>Sometimes you want to look at the code on another branch</a:t>
            </a:r>
          </a:p>
          <a:p>
            <a:pPr>
              <a:lnSpc>
                <a:spcPct val="150000"/>
              </a:lnSpc>
              <a:buClr>
                <a:schemeClr val="lt2"/>
              </a:buClr>
            </a:pPr>
            <a:r>
              <a:rPr lang="en-US" sz="1600">
                <a:solidFill>
                  <a:schemeClr val="lt2"/>
                </a:solidFill>
              </a:rPr>
              <a:t>GitHub Desktop allows for easy switching of branches, but, </a:t>
            </a:r>
            <a:r>
              <a:rPr lang="en-US" sz="1600" u="sng">
                <a:solidFill>
                  <a:schemeClr val="lt2"/>
                </a:solidFill>
              </a:rPr>
              <a:t>you have to be careful!</a:t>
            </a:r>
          </a:p>
          <a:p>
            <a:pPr>
              <a:lnSpc>
                <a:spcPct val="150000"/>
              </a:lnSpc>
              <a:buClr>
                <a:schemeClr val="lt2"/>
              </a:buClr>
            </a:pPr>
            <a:r>
              <a:rPr lang="en-US" sz="1600">
                <a:solidFill>
                  <a:schemeClr val="lt2"/>
                </a:solidFill>
              </a:rPr>
              <a:t>If you have uncommitted changes, highly recommended you stash them: </a:t>
            </a:r>
          </a:p>
        </p:txBody>
      </p:sp>
      <p:pic>
        <p:nvPicPr>
          <p:cNvPr id="3" name="Picture 2" descr="Graphical user interface, application&#10;&#10;Description automatically generated">
            <a:extLst>
              <a:ext uri="{FF2B5EF4-FFF2-40B4-BE49-F238E27FC236}">
                <a16:creationId xmlns:a16="http://schemas.microsoft.com/office/drawing/2014/main" id="{8A0A68E8-FE73-82E4-63F5-0C926BE22CA8}"/>
              </a:ext>
            </a:extLst>
          </p:cNvPr>
          <p:cNvPicPr>
            <a:picLocks noChangeAspect="1"/>
          </p:cNvPicPr>
          <p:nvPr/>
        </p:nvPicPr>
        <p:blipFill>
          <a:blip r:embed="rId3"/>
          <a:stretch>
            <a:fillRect/>
          </a:stretch>
        </p:blipFill>
        <p:spPr>
          <a:xfrm>
            <a:off x="311700" y="2888991"/>
            <a:ext cx="3087796" cy="2074506"/>
          </a:xfrm>
          <a:prstGeom prst="rect">
            <a:avLst/>
          </a:prstGeom>
        </p:spPr>
      </p:pic>
      <p:sp>
        <p:nvSpPr>
          <p:cNvPr id="5" name="Google Shape;206;p36">
            <a:extLst>
              <a:ext uri="{FF2B5EF4-FFF2-40B4-BE49-F238E27FC236}">
                <a16:creationId xmlns:a16="http://schemas.microsoft.com/office/drawing/2014/main" id="{0F8D7203-CA98-82CF-2BC0-42E0810829F2}"/>
              </a:ext>
            </a:extLst>
          </p:cNvPr>
          <p:cNvSpPr txBox="1">
            <a:spLocks/>
          </p:cNvSpPr>
          <p:nvPr/>
        </p:nvSpPr>
        <p:spPr>
          <a:xfrm>
            <a:off x="256154" y="2069433"/>
            <a:ext cx="6639168" cy="155962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nSpc>
                <a:spcPct val="150000"/>
              </a:lnSpc>
              <a:buClr>
                <a:schemeClr val="lt2"/>
              </a:buClr>
              <a:buNone/>
            </a:pPr>
            <a:r>
              <a:rPr lang="en-US" sz="1400">
                <a:solidFill>
                  <a:schemeClr val="lt2"/>
                </a:solidFill>
              </a:rPr>
              <a:t>”Leave my changed on ____” stashes the changes</a:t>
            </a:r>
          </a:p>
          <a:p>
            <a:pPr marL="114300" indent="0">
              <a:lnSpc>
                <a:spcPct val="150000"/>
              </a:lnSpc>
              <a:buClr>
                <a:schemeClr val="lt2"/>
              </a:buClr>
              <a:buNone/>
            </a:pPr>
            <a:r>
              <a:rPr lang="en-US" sz="1400">
                <a:solidFill>
                  <a:schemeClr val="lt2"/>
                </a:solidFill>
              </a:rPr>
              <a:t>Otherwise, you may have to deal with merge conflict if you “bring your changes”</a:t>
            </a:r>
          </a:p>
        </p:txBody>
      </p:sp>
      <p:pic>
        <p:nvPicPr>
          <p:cNvPr id="7" name="Picture 6" descr="Graphical user interface, application, website&#10;&#10;Description automatically generated">
            <a:extLst>
              <a:ext uri="{FF2B5EF4-FFF2-40B4-BE49-F238E27FC236}">
                <a16:creationId xmlns:a16="http://schemas.microsoft.com/office/drawing/2014/main" id="{F4B9DEE6-CD36-0596-E239-7E5553A5C429}"/>
              </a:ext>
            </a:extLst>
          </p:cNvPr>
          <p:cNvPicPr>
            <a:picLocks noChangeAspect="1"/>
          </p:cNvPicPr>
          <p:nvPr/>
        </p:nvPicPr>
        <p:blipFill rotWithShape="1">
          <a:blip r:embed="rId4"/>
          <a:srcRect l="35376" t="64046" r="2211" b="561"/>
          <a:stretch/>
        </p:blipFill>
        <p:spPr>
          <a:xfrm>
            <a:off x="4705858" y="3347175"/>
            <a:ext cx="3135961" cy="563764"/>
          </a:xfrm>
          <a:prstGeom prst="rect">
            <a:avLst/>
          </a:prstGeom>
        </p:spPr>
      </p:pic>
      <p:sp>
        <p:nvSpPr>
          <p:cNvPr id="8" name="Google Shape;206;p36">
            <a:extLst>
              <a:ext uri="{FF2B5EF4-FFF2-40B4-BE49-F238E27FC236}">
                <a16:creationId xmlns:a16="http://schemas.microsoft.com/office/drawing/2014/main" id="{41C27C5A-0FE3-6627-F387-2EDCCCC77A94}"/>
              </a:ext>
            </a:extLst>
          </p:cNvPr>
          <p:cNvSpPr txBox="1">
            <a:spLocks/>
          </p:cNvSpPr>
          <p:nvPr/>
        </p:nvSpPr>
        <p:spPr>
          <a:xfrm>
            <a:off x="3772238" y="2930979"/>
            <a:ext cx="5003200" cy="493356"/>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nSpc>
                <a:spcPct val="150000"/>
              </a:lnSpc>
              <a:buClr>
                <a:schemeClr val="lt2"/>
              </a:buClr>
              <a:buNone/>
            </a:pPr>
            <a:r>
              <a:rPr lang="en-US" sz="1400">
                <a:solidFill>
                  <a:schemeClr val="lt2"/>
                </a:solidFill>
              </a:rPr>
              <a:t>Your stash will still be waiting for you when you switch back</a:t>
            </a:r>
          </a:p>
        </p:txBody>
      </p:sp>
      <p:pic>
        <p:nvPicPr>
          <p:cNvPr id="12" name="Picture 11" descr="Graphical user interface, text&#10;&#10;Description automatically generated">
            <a:extLst>
              <a:ext uri="{FF2B5EF4-FFF2-40B4-BE49-F238E27FC236}">
                <a16:creationId xmlns:a16="http://schemas.microsoft.com/office/drawing/2014/main" id="{24E66820-C572-8C82-F055-22851BCC7C2D}"/>
              </a:ext>
            </a:extLst>
          </p:cNvPr>
          <p:cNvPicPr>
            <a:picLocks noChangeAspect="1"/>
          </p:cNvPicPr>
          <p:nvPr/>
        </p:nvPicPr>
        <p:blipFill>
          <a:blip r:embed="rId5"/>
          <a:stretch>
            <a:fillRect/>
          </a:stretch>
        </p:blipFill>
        <p:spPr>
          <a:xfrm>
            <a:off x="4475386" y="3956164"/>
            <a:ext cx="3599164" cy="1168732"/>
          </a:xfrm>
          <a:prstGeom prst="rect">
            <a:avLst/>
          </a:prstGeom>
        </p:spPr>
      </p:pic>
    </p:spTree>
    <p:extLst>
      <p:ext uri="{BB962C8B-B14F-4D97-AF65-F5344CB8AC3E}">
        <p14:creationId xmlns:p14="http://schemas.microsoft.com/office/powerpoint/2010/main" val="30635811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Sources and More information</a:t>
            </a:r>
            <a:endParaRPr>
              <a:solidFill>
                <a:schemeClr val="lt1"/>
              </a:solidFill>
            </a:endParaRPr>
          </a:p>
        </p:txBody>
      </p:sp>
      <p:sp>
        <p:nvSpPr>
          <p:cNvPr id="212" name="Google Shape;212;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lt1"/>
              </a:buClr>
              <a:buSzPts val="1800"/>
              <a:buChar char="●"/>
            </a:pPr>
            <a:r>
              <a:rPr lang="en" u="sng">
                <a:solidFill>
                  <a:schemeClr val="hlink"/>
                </a:solidFill>
                <a:hlinkClick r:id="rId3"/>
              </a:rPr>
              <a:t>https://git-scm.com/about</a:t>
            </a:r>
            <a:endParaRPr>
              <a:solidFill>
                <a:schemeClr val="lt1"/>
              </a:solidFill>
            </a:endParaRPr>
          </a:p>
          <a:p>
            <a:pPr marL="457200" lvl="0" indent="-342900" algn="l" rtl="0">
              <a:spcBef>
                <a:spcPts val="0"/>
              </a:spcBef>
              <a:spcAft>
                <a:spcPts val="0"/>
              </a:spcAft>
              <a:buClr>
                <a:schemeClr val="lt1"/>
              </a:buClr>
              <a:buSzPts val="1800"/>
              <a:buChar char="●"/>
            </a:pPr>
            <a:r>
              <a:rPr lang="en" u="sng">
                <a:solidFill>
                  <a:schemeClr val="hlink"/>
                </a:solidFill>
                <a:hlinkClick r:id="rId4"/>
              </a:rPr>
              <a:t>https://www.atlassian.com/git/tutorials/using-branches/merge-conflicts</a:t>
            </a:r>
            <a:endParaRPr>
              <a:solidFill>
                <a:schemeClr val="lt1"/>
              </a:solidFill>
            </a:endParaRPr>
          </a:p>
          <a:p>
            <a:pPr marL="457200" lvl="0" indent="-342900" algn="l" rtl="0">
              <a:spcBef>
                <a:spcPts val="0"/>
              </a:spcBef>
              <a:spcAft>
                <a:spcPts val="0"/>
              </a:spcAft>
              <a:buClr>
                <a:schemeClr val="lt1"/>
              </a:buClr>
              <a:buSzPts val="1800"/>
              <a:buChar char="●"/>
            </a:pPr>
            <a:r>
              <a:rPr lang="en" u="sng">
                <a:solidFill>
                  <a:schemeClr val="hlink"/>
                </a:solidFill>
                <a:hlinkClick r:id="rId5"/>
              </a:rPr>
              <a:t>https://github.com/</a:t>
            </a:r>
            <a:endParaRPr>
              <a:solidFill>
                <a:schemeClr val="lt1"/>
              </a:solidFill>
            </a:endParaRPr>
          </a:p>
          <a:p>
            <a:pPr marL="0" lvl="0" indent="0" algn="l" rtl="0">
              <a:spcBef>
                <a:spcPts val="1200"/>
              </a:spcBef>
              <a:spcAft>
                <a:spcPts val="1200"/>
              </a:spcAft>
              <a:buNone/>
            </a:pPr>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What is Git?</a:t>
            </a:r>
            <a:endParaRPr>
              <a:solidFill>
                <a:schemeClr val="lt1"/>
              </a:solidFill>
            </a:endParaRPr>
          </a:p>
        </p:txBody>
      </p:sp>
      <p:sp>
        <p:nvSpPr>
          <p:cNvPr id="94" name="Google Shape;94;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lt2"/>
                </a:solidFill>
              </a:rPr>
              <a:t>Structure:</a:t>
            </a:r>
            <a:endParaRPr>
              <a:solidFill>
                <a:schemeClr val="lt2"/>
              </a:solidFill>
            </a:endParaRPr>
          </a:p>
          <a:p>
            <a:pPr marL="457200" lvl="0" indent="-342900" algn="l" rtl="0">
              <a:spcBef>
                <a:spcPts val="1200"/>
              </a:spcBef>
              <a:spcAft>
                <a:spcPts val="0"/>
              </a:spcAft>
              <a:buClr>
                <a:schemeClr val="lt2"/>
              </a:buClr>
              <a:buSzPts val="1800"/>
              <a:buChar char="-"/>
            </a:pPr>
            <a:r>
              <a:rPr lang="en">
                <a:solidFill>
                  <a:schemeClr val="lt2"/>
                </a:solidFill>
              </a:rPr>
              <a:t>Repo Manager (GitHub, </a:t>
            </a:r>
            <a:r>
              <a:rPr lang="en" err="1">
                <a:solidFill>
                  <a:schemeClr val="lt2"/>
                </a:solidFill>
              </a:rPr>
              <a:t>etc</a:t>
            </a:r>
            <a:r>
              <a:rPr lang="en">
                <a:solidFill>
                  <a:schemeClr val="lt2"/>
                </a:solidFill>
              </a:rPr>
              <a:t>…)</a:t>
            </a:r>
            <a:endParaRPr>
              <a:solidFill>
                <a:schemeClr val="lt2"/>
              </a:solidFill>
            </a:endParaRPr>
          </a:p>
          <a:p>
            <a:pPr marL="457200" lvl="0" indent="-342900" algn="l" rtl="0">
              <a:spcBef>
                <a:spcPts val="0"/>
              </a:spcBef>
              <a:spcAft>
                <a:spcPts val="0"/>
              </a:spcAft>
              <a:buClr>
                <a:schemeClr val="lt2"/>
              </a:buClr>
              <a:buSzPts val="1800"/>
              <a:buChar char="-"/>
            </a:pPr>
            <a:r>
              <a:rPr lang="en">
                <a:solidFill>
                  <a:schemeClr val="lt2"/>
                </a:solidFill>
              </a:rPr>
              <a:t>Repositories</a:t>
            </a:r>
            <a:endParaRPr>
              <a:solidFill>
                <a:schemeClr val="lt2"/>
              </a:solidFill>
            </a:endParaRPr>
          </a:p>
          <a:p>
            <a:pPr marL="914400" lvl="1" indent="-317500" algn="l" rtl="0">
              <a:spcBef>
                <a:spcPts val="0"/>
              </a:spcBef>
              <a:spcAft>
                <a:spcPts val="0"/>
              </a:spcAft>
              <a:buClr>
                <a:schemeClr val="lt2"/>
              </a:buClr>
              <a:buSzPts val="1400"/>
              <a:buChar char="-"/>
            </a:pPr>
            <a:r>
              <a:rPr lang="en">
                <a:solidFill>
                  <a:schemeClr val="lt2"/>
                </a:solidFill>
              </a:rPr>
              <a:t>Branches</a:t>
            </a:r>
            <a:endParaRPr>
              <a:solidFill>
                <a:schemeClr val="lt2"/>
              </a:solidFill>
            </a:endParaRPr>
          </a:p>
          <a:p>
            <a:pPr lvl="2">
              <a:buClr>
                <a:schemeClr val="lt2"/>
              </a:buClr>
              <a:buChar char="-"/>
            </a:pPr>
            <a:r>
              <a:rPr lang="en">
                <a:solidFill>
                  <a:schemeClr val="lt2"/>
                </a:solidFill>
              </a:rPr>
              <a:t>Working directory (work)</a:t>
            </a:r>
            <a:endParaRPr>
              <a:solidFill>
                <a:schemeClr val="lt2"/>
              </a:solidFill>
            </a:endParaRPr>
          </a:p>
          <a:p>
            <a:pPr lvl="2">
              <a:buClr>
                <a:schemeClr val="lt2"/>
              </a:buClr>
              <a:buChar char="-"/>
            </a:pPr>
            <a:r>
              <a:rPr lang="en">
                <a:solidFill>
                  <a:schemeClr val="lt2"/>
                </a:solidFill>
              </a:rPr>
              <a:t>Staging area  (stage)</a:t>
            </a:r>
            <a:endParaRPr>
              <a:solidFill>
                <a:schemeClr val="lt2"/>
              </a:solidFill>
            </a:endParaRPr>
          </a:p>
          <a:p>
            <a:pPr lvl="2">
              <a:buClr>
                <a:schemeClr val="lt2"/>
              </a:buClr>
              <a:buChar char="-"/>
            </a:pPr>
            <a:r>
              <a:rPr lang="en">
                <a:solidFill>
                  <a:schemeClr val="lt2"/>
                </a:solidFill>
              </a:rPr>
              <a:t>Commits (save)</a:t>
            </a:r>
            <a:endParaRPr>
              <a:solidFill>
                <a:schemeClr val="lt2"/>
              </a:solidFill>
            </a:endParaRPr>
          </a:p>
          <a:p>
            <a:pPr>
              <a:buClr>
                <a:schemeClr val="lt2"/>
              </a:buClr>
              <a:buChar char="-"/>
            </a:pPr>
            <a:r>
              <a:rPr lang="en">
                <a:solidFill>
                  <a:schemeClr val="lt2"/>
                </a:solidFill>
              </a:rPr>
              <a:t>Pull Requests! </a:t>
            </a:r>
          </a:p>
          <a:p>
            <a:pPr marL="457200" lvl="0" indent="-342900" algn="l" rtl="0">
              <a:spcBef>
                <a:spcPts val="0"/>
              </a:spcBef>
              <a:spcAft>
                <a:spcPts val="0"/>
              </a:spcAft>
              <a:buClr>
                <a:schemeClr val="lt2"/>
              </a:buClr>
              <a:buSzPts val="1800"/>
              <a:buChar char="-"/>
            </a:pPr>
            <a:r>
              <a:rPr lang="en">
                <a:solidFill>
                  <a:schemeClr val="lt2"/>
                </a:solidFill>
              </a:rPr>
              <a:t>Merging </a:t>
            </a:r>
            <a:endParaRPr>
              <a:solidFill>
                <a:schemeClr val="lt2"/>
              </a:solidFill>
            </a:endParaRPr>
          </a:p>
        </p:txBody>
      </p:sp>
      <p:pic>
        <p:nvPicPr>
          <p:cNvPr id="95" name="Google Shape;95;p18"/>
          <p:cNvPicPr preferRelativeResize="0"/>
          <p:nvPr/>
        </p:nvPicPr>
        <p:blipFill>
          <a:blip r:embed="rId3">
            <a:alphaModFix/>
          </a:blip>
          <a:stretch>
            <a:fillRect/>
          </a:stretch>
        </p:blipFill>
        <p:spPr>
          <a:xfrm>
            <a:off x="4205725" y="381000"/>
            <a:ext cx="4762500" cy="4381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
                <a:solidFill>
                  <a:schemeClr val="lt1"/>
                </a:solidFill>
              </a:rPr>
              <a:t>GitHub</a:t>
            </a:r>
          </a:p>
        </p:txBody>
      </p:sp>
      <p:sp>
        <p:nvSpPr>
          <p:cNvPr id="101" name="Google Shape;101;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lt1"/>
              </a:buClr>
              <a:buSzPts val="1800"/>
              <a:buChar char="●"/>
            </a:pPr>
            <a:r>
              <a:rPr lang="en" dirty="0">
                <a:solidFill>
                  <a:schemeClr val="lt1"/>
                </a:solidFill>
              </a:rPr>
              <a:t>Go to GitHub.com</a:t>
            </a:r>
            <a:endParaRPr dirty="0">
              <a:solidFill>
                <a:schemeClr val="lt1"/>
              </a:solidFill>
            </a:endParaRPr>
          </a:p>
          <a:p>
            <a:pPr>
              <a:buClr>
                <a:schemeClr val="lt1"/>
              </a:buClr>
            </a:pPr>
            <a:r>
              <a:rPr lang="en" dirty="0">
                <a:solidFill>
                  <a:schemeClr val="lt1"/>
                </a:solidFill>
              </a:rPr>
              <a:t>Create an account with your preferred email address*</a:t>
            </a:r>
            <a:endParaRPr dirty="0">
              <a:solidFill>
                <a:schemeClr val="lt1"/>
              </a:solidFill>
            </a:endParaRPr>
          </a:p>
          <a:p>
            <a:pPr lvl="1">
              <a:lnSpc>
                <a:spcPct val="114999"/>
              </a:lnSpc>
              <a:buClr>
                <a:schemeClr val="lt1"/>
              </a:buClr>
            </a:pPr>
            <a:r>
              <a:rPr lang="en" dirty="0">
                <a:solidFill>
                  <a:schemeClr val="lt1"/>
                </a:solidFill>
              </a:rPr>
              <a:t>*Login to your account if you already have one</a:t>
            </a:r>
          </a:p>
          <a:p>
            <a:pPr marL="457200" lvl="0" indent="-342900" algn="l" rtl="0">
              <a:spcBef>
                <a:spcPts val="0"/>
              </a:spcBef>
              <a:spcAft>
                <a:spcPts val="0"/>
              </a:spcAft>
              <a:buClr>
                <a:schemeClr val="lt1"/>
              </a:buClr>
              <a:buSzPts val="1800"/>
              <a:buChar char="●"/>
            </a:pPr>
            <a:r>
              <a:rPr lang="en" dirty="0">
                <a:solidFill>
                  <a:schemeClr val="lt1"/>
                </a:solidFill>
              </a:rPr>
              <a:t>Tell the instructor your username so they can add you to the repository</a:t>
            </a:r>
            <a:endParaRPr dirty="0">
              <a:solidFill>
                <a:schemeClr val="lt1"/>
              </a:solidFill>
            </a:endParaRPr>
          </a:p>
          <a:p>
            <a:pPr>
              <a:buClr>
                <a:schemeClr val="lt1"/>
              </a:buClr>
            </a:pPr>
            <a:r>
              <a:rPr lang="en" dirty="0">
                <a:solidFill>
                  <a:schemeClr val="lt1"/>
                </a:solidFill>
              </a:rPr>
              <a:t>Accept the repository invite the instructor will send you</a:t>
            </a:r>
          </a:p>
          <a:p>
            <a:pPr marL="0" lvl="0" indent="0" algn="l" rtl="0">
              <a:spcBef>
                <a:spcPts val="1200"/>
              </a:spcBef>
              <a:spcAft>
                <a:spcPts val="1200"/>
              </a:spcAft>
              <a:buNone/>
            </a:pPr>
            <a:endParaRPr>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0"/>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General Workflow &amp; Commands</a:t>
            </a:r>
            <a:endParaRPr>
              <a:solidFill>
                <a:schemeClr val="lt1"/>
              </a:solidFill>
            </a:endParaRPr>
          </a:p>
        </p:txBody>
      </p:sp>
      <p:sp>
        <p:nvSpPr>
          <p:cNvPr id="2" name="Rectangle 1">
            <a:extLst>
              <a:ext uri="{FF2B5EF4-FFF2-40B4-BE49-F238E27FC236}">
                <a16:creationId xmlns:a16="http://schemas.microsoft.com/office/drawing/2014/main" id="{22BE1B02-53F1-13F6-FDF3-1BFF113703ED}"/>
              </a:ext>
            </a:extLst>
          </p:cNvPr>
          <p:cNvSpPr/>
          <p:nvPr/>
        </p:nvSpPr>
        <p:spPr>
          <a:xfrm>
            <a:off x="836096" y="3872818"/>
            <a:ext cx="8004731" cy="914400"/>
          </a:xfrm>
          <a:prstGeom prst="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Arial"/>
              </a:rPr>
              <a:t>Your Workbench where you</a:t>
            </a:r>
          </a:p>
          <a:p>
            <a:pPr algn="ctr"/>
            <a:r>
              <a:rPr lang="en-US" dirty="0">
                <a:cs typeface="Arial"/>
              </a:rPr>
              <a:t>add/edit/remove what you're working on</a:t>
            </a:r>
          </a:p>
        </p:txBody>
      </p:sp>
      <p:sp>
        <p:nvSpPr>
          <p:cNvPr id="4" name="Rectangle 3">
            <a:extLst>
              <a:ext uri="{FF2B5EF4-FFF2-40B4-BE49-F238E27FC236}">
                <a16:creationId xmlns:a16="http://schemas.microsoft.com/office/drawing/2014/main" id="{934B2C0D-B0D5-6AD6-7110-55AFA9E6DB2A}"/>
              </a:ext>
            </a:extLst>
          </p:cNvPr>
          <p:cNvSpPr/>
          <p:nvPr/>
        </p:nvSpPr>
        <p:spPr>
          <a:xfrm>
            <a:off x="836096" y="2962405"/>
            <a:ext cx="8004731" cy="914400"/>
          </a:xfrm>
          <a:prstGeom prst="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Arial"/>
              </a:rPr>
              <a:t>Your outbox from where you</a:t>
            </a:r>
          </a:p>
          <a:p>
            <a:pPr algn="ctr"/>
            <a:r>
              <a:rPr lang="en-US" dirty="0">
                <a:cs typeface="Arial"/>
              </a:rPr>
              <a:t>ship changes you created locally</a:t>
            </a:r>
          </a:p>
        </p:txBody>
      </p:sp>
      <p:sp>
        <p:nvSpPr>
          <p:cNvPr id="5" name="Rectangle 4">
            <a:extLst>
              <a:ext uri="{FF2B5EF4-FFF2-40B4-BE49-F238E27FC236}">
                <a16:creationId xmlns:a16="http://schemas.microsoft.com/office/drawing/2014/main" id="{FE1A004A-8412-0362-A5E2-EA5DB84A2D35}"/>
              </a:ext>
            </a:extLst>
          </p:cNvPr>
          <p:cNvSpPr/>
          <p:nvPr/>
        </p:nvSpPr>
        <p:spPr>
          <a:xfrm>
            <a:off x="836095" y="2051992"/>
            <a:ext cx="8004731" cy="914400"/>
          </a:xfrm>
          <a:prstGeom prst="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Arial"/>
              </a:rPr>
              <a:t>Your local file storage</a:t>
            </a:r>
          </a:p>
          <a:p>
            <a:pPr algn="ctr"/>
            <a:r>
              <a:rPr lang="en-US" dirty="0">
                <a:cs typeface="Arial"/>
              </a:rPr>
              <a:t>(Local warehouse)</a:t>
            </a:r>
          </a:p>
        </p:txBody>
      </p:sp>
      <p:sp>
        <p:nvSpPr>
          <p:cNvPr id="6" name="Rectangle 5">
            <a:extLst>
              <a:ext uri="{FF2B5EF4-FFF2-40B4-BE49-F238E27FC236}">
                <a16:creationId xmlns:a16="http://schemas.microsoft.com/office/drawing/2014/main" id="{DB1160D5-E506-1139-621A-F4BB159F4E90}"/>
              </a:ext>
            </a:extLst>
          </p:cNvPr>
          <p:cNvSpPr/>
          <p:nvPr/>
        </p:nvSpPr>
        <p:spPr>
          <a:xfrm>
            <a:off x="836094" y="1141579"/>
            <a:ext cx="8004731" cy="914400"/>
          </a:xfrm>
          <a:prstGeom prst="rect">
            <a:avLst/>
          </a:prstGeom>
          <a:solidFill>
            <a:srgbClr val="92D05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Arial"/>
              </a:rPr>
              <a:t>Cloud storage on GitHub.com</a:t>
            </a:r>
            <a:endParaRPr lang="en-US" dirty="0"/>
          </a:p>
        </p:txBody>
      </p:sp>
      <p:sp>
        <p:nvSpPr>
          <p:cNvPr id="7" name="Rectangle 6">
            <a:extLst>
              <a:ext uri="{FF2B5EF4-FFF2-40B4-BE49-F238E27FC236}">
                <a16:creationId xmlns:a16="http://schemas.microsoft.com/office/drawing/2014/main" id="{081C5DE3-5F30-4E8E-A2C9-8BBEBEC5B0F5}"/>
              </a:ext>
            </a:extLst>
          </p:cNvPr>
          <p:cNvSpPr>
            <a:spLocks noChangeAspect="1"/>
          </p:cNvSpPr>
          <p:nvPr/>
        </p:nvSpPr>
        <p:spPr>
          <a:xfrm>
            <a:off x="837618" y="1142999"/>
            <a:ext cx="1125530" cy="911716"/>
          </a:xfrm>
          <a:prstGeom prst="rect">
            <a:avLst/>
          </a:prstGeom>
          <a:solidFill>
            <a:srgbClr val="92D05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cs typeface="Arial"/>
              </a:rPr>
              <a:t>Remote</a:t>
            </a:r>
          </a:p>
          <a:p>
            <a:pPr algn="ctr"/>
            <a:r>
              <a:rPr lang="en-US" dirty="0">
                <a:cs typeface="Arial"/>
              </a:rPr>
              <a:t>Repository</a:t>
            </a:r>
          </a:p>
        </p:txBody>
      </p:sp>
      <p:sp>
        <p:nvSpPr>
          <p:cNvPr id="8" name="Rectangle 7">
            <a:extLst>
              <a:ext uri="{FF2B5EF4-FFF2-40B4-BE49-F238E27FC236}">
                <a16:creationId xmlns:a16="http://schemas.microsoft.com/office/drawing/2014/main" id="{797F882F-373F-BE42-B135-491F35954B9F}"/>
              </a:ext>
            </a:extLst>
          </p:cNvPr>
          <p:cNvSpPr>
            <a:spLocks noChangeAspect="1"/>
          </p:cNvSpPr>
          <p:nvPr/>
        </p:nvSpPr>
        <p:spPr>
          <a:xfrm>
            <a:off x="837617" y="2050418"/>
            <a:ext cx="1125530" cy="911716"/>
          </a:xfrm>
          <a:prstGeom prst="rect">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Arial"/>
              </a:rPr>
              <a:t>Local</a:t>
            </a:r>
          </a:p>
          <a:p>
            <a:pPr algn="ctr"/>
            <a:r>
              <a:rPr lang="en-US" dirty="0">
                <a:cs typeface="Arial"/>
              </a:rPr>
              <a:t>Repository</a:t>
            </a:r>
          </a:p>
        </p:txBody>
      </p:sp>
      <p:sp>
        <p:nvSpPr>
          <p:cNvPr id="9" name="Rectangle 8">
            <a:extLst>
              <a:ext uri="{FF2B5EF4-FFF2-40B4-BE49-F238E27FC236}">
                <a16:creationId xmlns:a16="http://schemas.microsoft.com/office/drawing/2014/main" id="{DD7A17C4-34F2-19C5-E54B-3D61D5F3B571}"/>
              </a:ext>
            </a:extLst>
          </p:cNvPr>
          <p:cNvSpPr>
            <a:spLocks noChangeAspect="1"/>
          </p:cNvSpPr>
          <p:nvPr/>
        </p:nvSpPr>
        <p:spPr>
          <a:xfrm>
            <a:off x="837618" y="2966564"/>
            <a:ext cx="1125530" cy="911716"/>
          </a:xfrm>
          <a:prstGeom prst="rect">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Arial"/>
              </a:rPr>
              <a:t>Staging</a:t>
            </a:r>
          </a:p>
          <a:p>
            <a:pPr algn="ctr"/>
            <a:r>
              <a:rPr lang="en-US" dirty="0">
                <a:cs typeface="Arial"/>
              </a:rPr>
              <a:t>Area</a:t>
            </a:r>
          </a:p>
        </p:txBody>
      </p:sp>
      <p:sp>
        <p:nvSpPr>
          <p:cNvPr id="10" name="Rectangle 9">
            <a:extLst>
              <a:ext uri="{FF2B5EF4-FFF2-40B4-BE49-F238E27FC236}">
                <a16:creationId xmlns:a16="http://schemas.microsoft.com/office/drawing/2014/main" id="{0F9CAFE5-ED66-B28E-8D55-50166CFE6F1C}"/>
              </a:ext>
            </a:extLst>
          </p:cNvPr>
          <p:cNvSpPr>
            <a:spLocks noChangeAspect="1"/>
          </p:cNvSpPr>
          <p:nvPr/>
        </p:nvSpPr>
        <p:spPr>
          <a:xfrm>
            <a:off x="837617" y="3878345"/>
            <a:ext cx="1125530" cy="911716"/>
          </a:xfrm>
          <a:prstGeom prst="rect">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Arial"/>
              </a:rPr>
              <a:t>Working</a:t>
            </a:r>
          </a:p>
          <a:p>
            <a:pPr algn="ctr"/>
            <a:r>
              <a:rPr lang="en-US" dirty="0">
                <a:cs typeface="Arial"/>
              </a:rPr>
              <a:t>Directory</a:t>
            </a:r>
          </a:p>
        </p:txBody>
      </p:sp>
      <p:sp>
        <p:nvSpPr>
          <p:cNvPr id="3" name="Left Bracket 2">
            <a:extLst>
              <a:ext uri="{FF2B5EF4-FFF2-40B4-BE49-F238E27FC236}">
                <a16:creationId xmlns:a16="http://schemas.microsoft.com/office/drawing/2014/main" id="{429B04A6-8FE4-BA82-8DED-472DCBBFE771}"/>
              </a:ext>
            </a:extLst>
          </p:cNvPr>
          <p:cNvSpPr/>
          <p:nvPr/>
        </p:nvSpPr>
        <p:spPr>
          <a:xfrm>
            <a:off x="513243" y="2047682"/>
            <a:ext cx="224481" cy="2725103"/>
          </a:xfrm>
          <a:prstGeom prst="leftBracket">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ket 10">
            <a:extLst>
              <a:ext uri="{FF2B5EF4-FFF2-40B4-BE49-F238E27FC236}">
                <a16:creationId xmlns:a16="http://schemas.microsoft.com/office/drawing/2014/main" id="{B9283457-CBB8-293F-7ACB-C6BEED9EE1A5}"/>
              </a:ext>
            </a:extLst>
          </p:cNvPr>
          <p:cNvSpPr/>
          <p:nvPr/>
        </p:nvSpPr>
        <p:spPr>
          <a:xfrm>
            <a:off x="513243" y="1131535"/>
            <a:ext cx="228843" cy="905901"/>
          </a:xfrm>
          <a:prstGeom prst="leftBracket">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5352CEEE-5FFB-BB43-1C5F-77C486AF8CD4}"/>
              </a:ext>
            </a:extLst>
          </p:cNvPr>
          <p:cNvSpPr txBox="1"/>
          <p:nvPr/>
        </p:nvSpPr>
        <p:spPr>
          <a:xfrm rot="16200000">
            <a:off x="-1060111" y="3248586"/>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bg1"/>
                </a:solidFill>
              </a:rPr>
              <a:t>On your Computer</a:t>
            </a:r>
            <a:endParaRPr lang="en-US" dirty="0"/>
          </a:p>
        </p:txBody>
      </p:sp>
      <p:sp>
        <p:nvSpPr>
          <p:cNvPr id="14" name="TextBox 13">
            <a:extLst>
              <a:ext uri="{FF2B5EF4-FFF2-40B4-BE49-F238E27FC236}">
                <a16:creationId xmlns:a16="http://schemas.microsoft.com/office/drawing/2014/main" id="{A052F437-9DCB-D166-2096-5D95CE4AB4AC}"/>
              </a:ext>
            </a:extLst>
          </p:cNvPr>
          <p:cNvSpPr txBox="1"/>
          <p:nvPr/>
        </p:nvSpPr>
        <p:spPr>
          <a:xfrm rot="16200000">
            <a:off x="-146148" y="1405388"/>
            <a:ext cx="95017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bg1"/>
                </a:solidFill>
              </a:rPr>
              <a:t>Cloud</a:t>
            </a:r>
          </a:p>
        </p:txBody>
      </p:sp>
      <p:sp>
        <p:nvSpPr>
          <p:cNvPr id="20" name="Arrow: Bent 19">
            <a:extLst>
              <a:ext uri="{FF2B5EF4-FFF2-40B4-BE49-F238E27FC236}">
                <a16:creationId xmlns:a16="http://schemas.microsoft.com/office/drawing/2014/main" id="{A8242ADF-F5B9-5163-82CC-CE8157009625}"/>
              </a:ext>
            </a:extLst>
          </p:cNvPr>
          <p:cNvSpPr/>
          <p:nvPr/>
        </p:nvSpPr>
        <p:spPr>
          <a:xfrm rot="10800000">
            <a:off x="8302020" y="2264189"/>
            <a:ext cx="351381" cy="2221083"/>
          </a:xfrm>
          <a:prstGeom prst="ben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Arrow: Bent 18">
            <a:extLst>
              <a:ext uri="{FF2B5EF4-FFF2-40B4-BE49-F238E27FC236}">
                <a16:creationId xmlns:a16="http://schemas.microsoft.com/office/drawing/2014/main" id="{0759CB96-BA13-8744-40BB-2AC84C62896C}"/>
              </a:ext>
            </a:extLst>
          </p:cNvPr>
          <p:cNvSpPr/>
          <p:nvPr/>
        </p:nvSpPr>
        <p:spPr>
          <a:xfrm rot="10800000">
            <a:off x="8302020" y="1409118"/>
            <a:ext cx="351381" cy="1191512"/>
          </a:xfrm>
          <a:prstGeom prst="ben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Arrow: Bent 20">
            <a:extLst>
              <a:ext uri="{FF2B5EF4-FFF2-40B4-BE49-F238E27FC236}">
                <a16:creationId xmlns:a16="http://schemas.microsoft.com/office/drawing/2014/main" id="{A8EF4599-317F-63B6-F167-8CEE01EFEFCC}"/>
              </a:ext>
            </a:extLst>
          </p:cNvPr>
          <p:cNvSpPr/>
          <p:nvPr/>
        </p:nvSpPr>
        <p:spPr>
          <a:xfrm rot="10800000">
            <a:off x="7250633" y="2508493"/>
            <a:ext cx="351381" cy="1950603"/>
          </a:xfrm>
          <a:prstGeom prst="ben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128CF5DC-A1FC-44A1-D2E8-0103B83415B4}"/>
              </a:ext>
            </a:extLst>
          </p:cNvPr>
          <p:cNvSpPr/>
          <p:nvPr/>
        </p:nvSpPr>
        <p:spPr>
          <a:xfrm>
            <a:off x="2687358" y="3333022"/>
            <a:ext cx="351381" cy="1043184"/>
          </a:xfrm>
          <a:prstGeom prst="ben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AD232E92-7E31-F610-A407-159170B410BE}"/>
              </a:ext>
            </a:extLst>
          </p:cNvPr>
          <p:cNvSpPr/>
          <p:nvPr/>
        </p:nvSpPr>
        <p:spPr>
          <a:xfrm>
            <a:off x="2333987" y="2421239"/>
            <a:ext cx="351381" cy="1043184"/>
          </a:xfrm>
          <a:prstGeom prst="ben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E09C6D7E-2058-AF49-B151-EE2977ED71E8}"/>
              </a:ext>
            </a:extLst>
          </p:cNvPr>
          <p:cNvSpPr/>
          <p:nvPr/>
        </p:nvSpPr>
        <p:spPr>
          <a:xfrm>
            <a:off x="2041693" y="1492006"/>
            <a:ext cx="351381" cy="1043184"/>
          </a:xfrm>
          <a:prstGeom prst="ben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252B5100-830B-D45F-631C-EFDB3358E87F}"/>
              </a:ext>
            </a:extLst>
          </p:cNvPr>
          <p:cNvSpPr txBox="1"/>
          <p:nvPr/>
        </p:nvSpPr>
        <p:spPr>
          <a:xfrm>
            <a:off x="6539530" y="4218629"/>
            <a:ext cx="71023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C000"/>
                </a:solidFill>
              </a:rPr>
              <a:t>Merge</a:t>
            </a:r>
          </a:p>
        </p:txBody>
      </p:sp>
      <p:sp>
        <p:nvSpPr>
          <p:cNvPr id="27" name="TextBox 26">
            <a:extLst>
              <a:ext uri="{FF2B5EF4-FFF2-40B4-BE49-F238E27FC236}">
                <a16:creationId xmlns:a16="http://schemas.microsoft.com/office/drawing/2014/main" id="{374023EC-9BB1-A780-DDF2-E3E1D99B8E96}"/>
              </a:ext>
            </a:extLst>
          </p:cNvPr>
          <p:cNvSpPr txBox="1"/>
          <p:nvPr/>
        </p:nvSpPr>
        <p:spPr>
          <a:xfrm>
            <a:off x="7822132" y="4222990"/>
            <a:ext cx="50082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C000"/>
                </a:solidFill>
              </a:rPr>
              <a:t>Pull</a:t>
            </a:r>
          </a:p>
        </p:txBody>
      </p:sp>
      <p:sp>
        <p:nvSpPr>
          <p:cNvPr id="28" name="TextBox 27">
            <a:extLst>
              <a:ext uri="{FF2B5EF4-FFF2-40B4-BE49-F238E27FC236}">
                <a16:creationId xmlns:a16="http://schemas.microsoft.com/office/drawing/2014/main" id="{6AB7CC97-D609-1B9B-11F9-9169F5A3C46F}"/>
              </a:ext>
            </a:extLst>
          </p:cNvPr>
          <p:cNvSpPr txBox="1"/>
          <p:nvPr/>
        </p:nvSpPr>
        <p:spPr>
          <a:xfrm>
            <a:off x="7665079" y="2351438"/>
            <a:ext cx="81493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C000"/>
                </a:solidFill>
              </a:rPr>
              <a:t>Fetch</a:t>
            </a:r>
          </a:p>
        </p:txBody>
      </p:sp>
      <p:sp>
        <p:nvSpPr>
          <p:cNvPr id="29" name="TextBox 28">
            <a:extLst>
              <a:ext uri="{FF2B5EF4-FFF2-40B4-BE49-F238E27FC236}">
                <a16:creationId xmlns:a16="http://schemas.microsoft.com/office/drawing/2014/main" id="{FD38E219-7BC4-F47D-04F6-1EEED0C716A6}"/>
              </a:ext>
            </a:extLst>
          </p:cNvPr>
          <p:cNvSpPr txBox="1"/>
          <p:nvPr/>
        </p:nvSpPr>
        <p:spPr>
          <a:xfrm>
            <a:off x="3032002" y="3254495"/>
            <a:ext cx="56190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002060"/>
                </a:solidFill>
              </a:rPr>
              <a:t>Add</a:t>
            </a:r>
          </a:p>
        </p:txBody>
      </p:sp>
      <p:sp>
        <p:nvSpPr>
          <p:cNvPr id="30" name="TextBox 29">
            <a:extLst>
              <a:ext uri="{FF2B5EF4-FFF2-40B4-BE49-F238E27FC236}">
                <a16:creationId xmlns:a16="http://schemas.microsoft.com/office/drawing/2014/main" id="{AD469F92-24A7-BEC0-6E37-50B91272E705}"/>
              </a:ext>
            </a:extLst>
          </p:cNvPr>
          <p:cNvSpPr txBox="1"/>
          <p:nvPr/>
        </p:nvSpPr>
        <p:spPr>
          <a:xfrm>
            <a:off x="2687357" y="2353619"/>
            <a:ext cx="81929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002060"/>
                </a:solidFill>
              </a:rPr>
              <a:t>Commit</a:t>
            </a:r>
          </a:p>
        </p:txBody>
      </p:sp>
      <p:sp>
        <p:nvSpPr>
          <p:cNvPr id="31" name="TextBox 30">
            <a:extLst>
              <a:ext uri="{FF2B5EF4-FFF2-40B4-BE49-F238E27FC236}">
                <a16:creationId xmlns:a16="http://schemas.microsoft.com/office/drawing/2014/main" id="{F0562B44-28BF-5ECA-E4E4-0570A9E2615A}"/>
              </a:ext>
            </a:extLst>
          </p:cNvPr>
          <p:cNvSpPr txBox="1"/>
          <p:nvPr/>
        </p:nvSpPr>
        <p:spPr>
          <a:xfrm>
            <a:off x="2416876" y="1428749"/>
            <a:ext cx="67969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002060"/>
                </a:solidFill>
              </a:rPr>
              <a:t>Push</a:t>
            </a:r>
          </a:p>
        </p:txBody>
      </p:sp>
    </p:spTree>
    <p:extLst>
      <p:ext uri="{BB962C8B-B14F-4D97-AF65-F5344CB8AC3E}">
        <p14:creationId xmlns:p14="http://schemas.microsoft.com/office/powerpoint/2010/main" val="2382681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solidFill>
                  <a:schemeClr val="lt1"/>
                </a:solidFill>
              </a:rPr>
              <a:t>General Workflow &amp; Commands</a:t>
            </a:r>
            <a:endParaRPr>
              <a:solidFill>
                <a:schemeClr val="lt1"/>
              </a:solidFill>
            </a:endParaRPr>
          </a:p>
          <a:p>
            <a:pPr marL="0" lvl="0" indent="0" algn="l" rtl="0">
              <a:spcBef>
                <a:spcPts val="0"/>
              </a:spcBef>
              <a:spcAft>
                <a:spcPts val="0"/>
              </a:spcAft>
              <a:buNone/>
            </a:pPr>
            <a:endParaRPr/>
          </a:p>
        </p:txBody>
      </p:sp>
      <p:sp>
        <p:nvSpPr>
          <p:cNvPr id="113" name="Google Shape;113;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lt2"/>
                </a:solidFill>
              </a:rPr>
              <a:t>Repository</a:t>
            </a:r>
            <a:endParaRPr>
              <a:solidFill>
                <a:schemeClr val="lt2"/>
              </a:solidFill>
            </a:endParaRPr>
          </a:p>
          <a:p>
            <a:pPr marL="457200" lvl="0" indent="-342900" algn="l" rtl="0">
              <a:spcBef>
                <a:spcPts val="1200"/>
              </a:spcBef>
              <a:spcAft>
                <a:spcPts val="0"/>
              </a:spcAft>
              <a:buClr>
                <a:schemeClr val="lt2"/>
              </a:buClr>
              <a:buSzPts val="1800"/>
              <a:buChar char="●"/>
            </a:pPr>
            <a:r>
              <a:rPr lang="en">
                <a:solidFill>
                  <a:schemeClr val="lt2"/>
                </a:solidFill>
              </a:rPr>
              <a:t>The main storage area for every branch, file , etc…</a:t>
            </a:r>
            <a:endParaRPr>
              <a:solidFill>
                <a:schemeClr val="lt2"/>
              </a:solidFill>
            </a:endParaRPr>
          </a:p>
          <a:p>
            <a:pPr marL="914400" lvl="1" indent="-317500" algn="l" rtl="0">
              <a:spcBef>
                <a:spcPts val="0"/>
              </a:spcBef>
              <a:spcAft>
                <a:spcPts val="0"/>
              </a:spcAft>
              <a:buClr>
                <a:schemeClr val="lt2"/>
              </a:buClr>
              <a:buSzPts val="1400"/>
              <a:buChar char="○"/>
            </a:pPr>
            <a:r>
              <a:rPr lang="en">
                <a:solidFill>
                  <a:schemeClr val="lt2"/>
                </a:solidFill>
              </a:rPr>
              <a:t>Picture a big bucket for all of your code/organizational structure</a:t>
            </a:r>
            <a:endParaRPr>
              <a:solidFill>
                <a:schemeClr val="lt2"/>
              </a:solidFill>
            </a:endParaRPr>
          </a:p>
          <a:p>
            <a:pPr marL="457200" lvl="0" indent="-342900" algn="l" rtl="0">
              <a:spcBef>
                <a:spcPts val="0"/>
              </a:spcBef>
              <a:spcAft>
                <a:spcPts val="0"/>
              </a:spcAft>
              <a:buClr>
                <a:schemeClr val="lt2"/>
              </a:buClr>
              <a:buSzPts val="1800"/>
              <a:buChar char="●"/>
            </a:pPr>
            <a:r>
              <a:rPr lang="en">
                <a:solidFill>
                  <a:schemeClr val="lt2"/>
                </a:solidFill>
              </a:rPr>
              <a:t>Can be constructed locally via a terminal </a:t>
            </a:r>
            <a:endParaRPr>
              <a:solidFill>
                <a:schemeClr val="lt2"/>
              </a:solidFill>
            </a:endParaRPr>
          </a:p>
          <a:p>
            <a:pPr marL="914400" lvl="1" indent="-317500" algn="l" rtl="0">
              <a:spcBef>
                <a:spcPts val="0"/>
              </a:spcBef>
              <a:spcAft>
                <a:spcPts val="0"/>
              </a:spcAft>
              <a:buClr>
                <a:schemeClr val="lt2"/>
              </a:buClr>
              <a:buSzPts val="1400"/>
              <a:buChar char="○"/>
            </a:pPr>
            <a:r>
              <a:rPr lang="en">
                <a:solidFill>
                  <a:schemeClr val="lt2"/>
                </a:solidFill>
              </a:rPr>
              <a:t>Can be confusing using this method</a:t>
            </a:r>
            <a:endParaRPr>
              <a:solidFill>
                <a:schemeClr val="lt2"/>
              </a:solidFill>
            </a:endParaRPr>
          </a:p>
          <a:p>
            <a:pPr marL="457200" lvl="0" indent="-342900" algn="l" rtl="0">
              <a:spcBef>
                <a:spcPts val="0"/>
              </a:spcBef>
              <a:spcAft>
                <a:spcPts val="0"/>
              </a:spcAft>
              <a:buClr>
                <a:schemeClr val="lt2"/>
              </a:buClr>
              <a:buSzPts val="1800"/>
              <a:buChar char="●"/>
            </a:pPr>
            <a:r>
              <a:rPr lang="en">
                <a:solidFill>
                  <a:schemeClr val="lt2"/>
                </a:solidFill>
              </a:rPr>
              <a:t>More commonly created using a remote source </a:t>
            </a:r>
            <a:endParaRPr>
              <a:solidFill>
                <a:schemeClr val="lt2"/>
              </a:solidFill>
            </a:endParaRPr>
          </a:p>
          <a:p>
            <a:pPr marL="914400" lvl="1" indent="-317500" algn="l" rtl="0">
              <a:spcBef>
                <a:spcPts val="0"/>
              </a:spcBef>
              <a:spcAft>
                <a:spcPts val="0"/>
              </a:spcAft>
              <a:buClr>
                <a:schemeClr val="lt2"/>
              </a:buClr>
              <a:buSzPts val="1400"/>
              <a:buChar char="○"/>
            </a:pPr>
            <a:r>
              <a:rPr lang="en">
                <a:solidFill>
                  <a:schemeClr val="lt2"/>
                </a:solidFill>
              </a:rPr>
              <a:t>GitLab, GitKraken, GitHub, etc….</a:t>
            </a:r>
            <a:endParaRPr>
              <a:solidFill>
                <a:schemeClr val="lt2"/>
              </a:solidFill>
            </a:endParaRPr>
          </a:p>
          <a:p>
            <a:pPr marL="914400" lvl="1" indent="-317500" algn="l" rtl="0">
              <a:spcBef>
                <a:spcPts val="0"/>
              </a:spcBef>
              <a:spcAft>
                <a:spcPts val="0"/>
              </a:spcAft>
              <a:buClr>
                <a:schemeClr val="lt2"/>
              </a:buClr>
              <a:buSzPts val="1400"/>
              <a:buChar char="○"/>
            </a:pPr>
            <a:r>
              <a:rPr lang="en">
                <a:solidFill>
                  <a:schemeClr val="lt2"/>
                </a:solidFill>
              </a:rPr>
              <a:t>Remote: a cloud-based collaborative location for your repository</a:t>
            </a:r>
            <a:endParaRPr>
              <a:solidFill>
                <a:schemeClr val="lt2"/>
              </a:solidFill>
            </a:endParaRPr>
          </a:p>
          <a:p>
            <a:pPr marL="457200" lvl="0" indent="-342900" algn="l" rtl="0">
              <a:spcBef>
                <a:spcPts val="0"/>
              </a:spcBef>
              <a:spcAft>
                <a:spcPts val="0"/>
              </a:spcAft>
              <a:buClr>
                <a:schemeClr val="lt2"/>
              </a:buClr>
              <a:buSzPts val="1800"/>
              <a:buChar char="●"/>
            </a:pPr>
            <a:r>
              <a:rPr lang="en">
                <a:solidFill>
                  <a:schemeClr val="lt2"/>
                </a:solidFill>
              </a:rPr>
              <a:t>Different types of repositories </a:t>
            </a:r>
            <a:endParaRPr>
              <a:solidFill>
                <a:schemeClr val="lt2"/>
              </a:solidFill>
            </a:endParaRPr>
          </a:p>
          <a:p>
            <a:pPr marL="914400" lvl="1" indent="-317500" algn="l" rtl="0">
              <a:spcBef>
                <a:spcPts val="0"/>
              </a:spcBef>
              <a:spcAft>
                <a:spcPts val="0"/>
              </a:spcAft>
              <a:buClr>
                <a:schemeClr val="lt2"/>
              </a:buClr>
              <a:buSzPts val="1400"/>
              <a:buChar char="○"/>
            </a:pPr>
            <a:r>
              <a:rPr lang="en">
                <a:solidFill>
                  <a:schemeClr val="lt2"/>
                </a:solidFill>
              </a:rPr>
              <a:t>Public Vs. Private </a:t>
            </a:r>
            <a:endParaRPr>
              <a:solidFill>
                <a:schemeClr val="lt2"/>
              </a:solidFill>
            </a:endParaRPr>
          </a:p>
          <a:p>
            <a:pPr marL="914400" lvl="1" indent="-317500" algn="l" rtl="0">
              <a:spcBef>
                <a:spcPts val="0"/>
              </a:spcBef>
              <a:spcAft>
                <a:spcPts val="0"/>
              </a:spcAft>
              <a:buClr>
                <a:schemeClr val="lt2"/>
              </a:buClr>
              <a:buSzPts val="1400"/>
              <a:buChar char="○"/>
            </a:pPr>
            <a:r>
              <a:rPr lang="en">
                <a:solidFill>
                  <a:schemeClr val="lt2"/>
                </a:solidFill>
              </a:rPr>
              <a:t>Different Licenses</a:t>
            </a:r>
            <a:endParaRPr>
              <a:solidFill>
                <a:schemeClr val="lt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a:buSzPct val="39285"/>
            </a:pPr>
            <a:r>
              <a:rPr lang="en">
                <a:solidFill>
                  <a:schemeClr val="lt1"/>
                </a:solidFill>
              </a:rPr>
              <a:t>Installing Git</a:t>
            </a:r>
            <a:endParaRPr>
              <a:solidFill>
                <a:schemeClr val="lt1"/>
              </a:solidFill>
            </a:endParaRPr>
          </a:p>
          <a:p>
            <a:pPr marL="0" lvl="0" indent="0" algn="l" rtl="0">
              <a:spcBef>
                <a:spcPts val="0"/>
              </a:spcBef>
              <a:spcAft>
                <a:spcPts val="0"/>
              </a:spcAft>
              <a:buNone/>
            </a:pPr>
            <a:endParaRPr/>
          </a:p>
        </p:txBody>
      </p:sp>
      <p:sp>
        <p:nvSpPr>
          <p:cNvPr id="113" name="Google Shape;113;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indent="0">
              <a:buNone/>
            </a:pPr>
            <a:r>
              <a:rPr lang="en">
                <a:solidFill>
                  <a:schemeClr val="lt2"/>
                </a:solidFill>
              </a:rPr>
              <a:t>Please install both of the following:</a:t>
            </a:r>
          </a:p>
          <a:p>
            <a:pPr marL="0" indent="0">
              <a:lnSpc>
                <a:spcPct val="114999"/>
              </a:lnSpc>
              <a:buNone/>
            </a:pPr>
            <a:endParaRPr lang="en">
              <a:solidFill>
                <a:schemeClr val="lt2"/>
              </a:solidFill>
            </a:endParaRPr>
          </a:p>
          <a:p>
            <a:pPr marL="0" indent="0">
              <a:lnSpc>
                <a:spcPct val="114999"/>
              </a:lnSpc>
              <a:buNone/>
            </a:pPr>
            <a:r>
              <a:rPr lang="en">
                <a:solidFill>
                  <a:schemeClr val="lt2"/>
                </a:solidFill>
              </a:rPr>
              <a:t>Git Bash terminal:</a:t>
            </a:r>
          </a:p>
          <a:p>
            <a:pPr marL="0" indent="0">
              <a:lnSpc>
                <a:spcPct val="114999"/>
              </a:lnSpc>
              <a:buNone/>
            </a:pPr>
            <a:r>
              <a:rPr lang="en">
                <a:solidFill>
                  <a:schemeClr val="lt2"/>
                </a:solidFill>
                <a:hlinkClick r:id="rId3"/>
              </a:rPr>
              <a:t>https://git-scm.com/downloads</a:t>
            </a:r>
            <a:endParaRPr lang="en">
              <a:solidFill>
                <a:srgbClr val="595959"/>
              </a:solidFill>
            </a:endParaRPr>
          </a:p>
          <a:p>
            <a:pPr marL="0" indent="0">
              <a:lnSpc>
                <a:spcPct val="114999"/>
              </a:lnSpc>
              <a:buNone/>
            </a:pPr>
            <a:endParaRPr lang="en">
              <a:solidFill>
                <a:schemeClr val="lt2"/>
              </a:solidFill>
            </a:endParaRPr>
          </a:p>
          <a:p>
            <a:pPr marL="0" indent="0">
              <a:lnSpc>
                <a:spcPct val="114999"/>
              </a:lnSpc>
              <a:buNone/>
            </a:pPr>
            <a:r>
              <a:rPr lang="en">
                <a:solidFill>
                  <a:schemeClr val="lt2"/>
                </a:solidFill>
              </a:rPr>
              <a:t>GitHub Desktop:</a:t>
            </a:r>
          </a:p>
          <a:p>
            <a:pPr marL="0" indent="0">
              <a:lnSpc>
                <a:spcPct val="114999"/>
              </a:lnSpc>
              <a:buNone/>
            </a:pPr>
            <a:r>
              <a:rPr lang="en">
                <a:solidFill>
                  <a:schemeClr val="lt2"/>
                </a:solidFill>
                <a:hlinkClick r:id="rId4">
                  <a:extLst>
                    <a:ext uri="{A12FA001-AC4F-418D-AE19-62706E023703}">
                      <ahyp:hlinkClr xmlns:ahyp="http://schemas.microsoft.com/office/drawing/2018/hyperlinkcolor" val="tx"/>
                    </a:ext>
                  </a:extLst>
                </a:hlinkClick>
              </a:rPr>
              <a:t>https://desktop.github.com/</a:t>
            </a:r>
          </a:p>
          <a:p>
            <a:pPr marL="0" indent="0">
              <a:lnSpc>
                <a:spcPct val="114999"/>
              </a:lnSpc>
              <a:buNone/>
            </a:pPr>
            <a:endParaRPr lang="en">
              <a:solidFill>
                <a:schemeClr val="lt2"/>
              </a:solidFill>
            </a:endParaRPr>
          </a:p>
          <a:p>
            <a:pPr marL="0" indent="0">
              <a:lnSpc>
                <a:spcPct val="114999"/>
              </a:lnSpc>
              <a:buNone/>
            </a:pPr>
            <a:r>
              <a:rPr lang="en">
                <a:solidFill>
                  <a:schemeClr val="lt2"/>
                </a:solidFill>
              </a:rPr>
              <a:t>Optional: Visual Studio Code</a:t>
            </a:r>
          </a:p>
          <a:p>
            <a:pPr marL="0" indent="0">
              <a:lnSpc>
                <a:spcPct val="114999"/>
              </a:lnSpc>
              <a:buNone/>
            </a:pPr>
            <a:r>
              <a:rPr lang="en">
                <a:solidFill>
                  <a:schemeClr val="lt2"/>
                </a:solidFill>
                <a:hlinkClick r:id="rId5"/>
              </a:rPr>
              <a:t>https://code.visualstudio.com/</a:t>
            </a:r>
          </a:p>
        </p:txBody>
      </p:sp>
    </p:spTree>
    <p:extLst>
      <p:ext uri="{BB962C8B-B14F-4D97-AF65-F5344CB8AC3E}">
        <p14:creationId xmlns:p14="http://schemas.microsoft.com/office/powerpoint/2010/main" val="283833055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e498df47-78a9-45bc-8030-0dc835e8ffcc">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E4F84E09BDF4D41A4EC1E8FA39C2350" ma:contentTypeVersion="14" ma:contentTypeDescription="Create a new document." ma:contentTypeScope="" ma:versionID="d8d5dae0bc0e53142cf01191989c10e6">
  <xsd:schema xmlns:xsd="http://www.w3.org/2001/XMLSchema" xmlns:xs="http://www.w3.org/2001/XMLSchema" xmlns:p="http://schemas.microsoft.com/office/2006/metadata/properties" xmlns:ns2="82601240-bce3-4367-9b98-b0b98961d368" xmlns:ns3="e498df47-78a9-45bc-8030-0dc835e8ffcc" targetNamespace="http://schemas.microsoft.com/office/2006/metadata/properties" ma:root="true" ma:fieldsID="272c0e520b6cea30dadc0b7aebc0a2d7" ns2:_="" ns3:_="">
    <xsd:import namespace="82601240-bce3-4367-9b98-b0b98961d368"/>
    <xsd:import namespace="e498df47-78a9-45bc-8030-0dc835e8ffcc"/>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LengthInSeconds" minOccurs="0"/>
                <xsd:element ref="ns3:MediaServiceLocation" minOccurs="0"/>
                <xsd:element ref="ns3:MediaServiceGenerationTime" minOccurs="0"/>
                <xsd:element ref="ns3:MediaServiceEventHashCode" minOccurs="0"/>
                <xsd:element ref="ns3:lcf76f155ced4ddcb4097134ff3c332f" minOccurs="0"/>
                <xsd:element ref="ns3:MediaServiceOCR"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2601240-bce3-4367-9b98-b0b98961d36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498df47-78a9-45bc-8030-0dc835e8ffcc"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Location" ma:index="14" nillable="true" ma:displayName="Location" ma:indexed="true"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52802cc5-2881-4dd7-9d75-38905e9cf7fb"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ObjectDetectorVersions" ma:index="20"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2D4446-032B-40D7-9C4E-E7DF1670F8E4}">
  <ds:schemaRefs>
    <ds:schemaRef ds:uri="e498df47-78a9-45bc-8030-0dc835e8ffcc"/>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53BC1D24-98AD-44F0-BFB2-0BA9EA288440}">
  <ds:schemaRefs>
    <ds:schemaRef ds:uri="http://schemas.microsoft.com/sharepoint/v3/contenttype/forms"/>
  </ds:schemaRefs>
</ds:datastoreItem>
</file>

<file path=customXml/itemProps3.xml><?xml version="1.0" encoding="utf-8"?>
<ds:datastoreItem xmlns:ds="http://schemas.openxmlformats.org/officeDocument/2006/customXml" ds:itemID="{72745BB9-EC6E-4D61-859A-EEDA0ADB490C}">
  <ds:schemaRefs>
    <ds:schemaRef ds:uri="82601240-bce3-4367-9b98-b0b98961d368"/>
    <ds:schemaRef ds:uri="e498df47-78a9-45bc-8030-0dc835e8ffc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45</Slides>
  <Notes>45</Notes>
  <HiddenSlides>6</HiddenSlide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Simple Light</vt:lpstr>
      <vt:lpstr>Version Control: Git</vt:lpstr>
      <vt:lpstr>What is Version Control?</vt:lpstr>
      <vt:lpstr>Flavors of Version Control</vt:lpstr>
      <vt:lpstr>What is Git?</vt:lpstr>
      <vt:lpstr>What is Git?</vt:lpstr>
      <vt:lpstr>GitHub</vt:lpstr>
      <vt:lpstr>General Workflow &amp; Commands</vt:lpstr>
      <vt:lpstr>General Workflow &amp; Commands </vt:lpstr>
      <vt:lpstr>Installing Git </vt:lpstr>
      <vt:lpstr>How to git: Option 1 Git Bash</vt:lpstr>
      <vt:lpstr>Bash Commands </vt:lpstr>
      <vt:lpstr>Basic Bash Command Practice</vt:lpstr>
      <vt:lpstr>How to git: Option 2 GitHub Desktop</vt:lpstr>
      <vt:lpstr>General Workflow &amp; Commands: Clone</vt:lpstr>
      <vt:lpstr>General Workflow &amp; Commands: Clone</vt:lpstr>
      <vt:lpstr>Git Workflow &amp; Commands: Clone </vt:lpstr>
      <vt:lpstr>Git Workflow &amp; Commands: Clone </vt:lpstr>
      <vt:lpstr>Git Workflow &amp; Commands: Branches </vt:lpstr>
      <vt:lpstr>Git Workflow &amp; Commands: Create new branch </vt:lpstr>
      <vt:lpstr>Git Workflow &amp; Commands: Create new branch </vt:lpstr>
      <vt:lpstr>Git Workflow &amp; Commands: Do some work</vt:lpstr>
      <vt:lpstr>General Workflow &amp; Commands: Add</vt:lpstr>
      <vt:lpstr>General Workflow &amp; Commands: Add</vt:lpstr>
      <vt:lpstr>General Workflow &amp; Commands: Commit</vt:lpstr>
      <vt:lpstr>General Workflow &amp; Commands</vt:lpstr>
      <vt:lpstr>Git Workflow &amp; Commands: Show local branches  </vt:lpstr>
      <vt:lpstr>General Workflow &amp; Commands: Pull</vt:lpstr>
      <vt:lpstr>General Workflow &amp; Commands: Pull</vt:lpstr>
      <vt:lpstr>General Workflow &amp; Commands: Fetch (Optional)</vt:lpstr>
      <vt:lpstr>General Workflow &amp; Commands: Fetch (Optional)</vt:lpstr>
      <vt:lpstr>General Workflow &amp; Commands: Checkout</vt:lpstr>
      <vt:lpstr>General Workflow &amp; Commands: Checkout</vt:lpstr>
      <vt:lpstr>General Workflow &amp; Commands: Pull Request</vt:lpstr>
      <vt:lpstr>General Workflow &amp; Commands: Stash &amp; Pop</vt:lpstr>
      <vt:lpstr>Git Best Practices</vt:lpstr>
      <vt:lpstr>Merge Conflicts and Branch Control In GitHub Desktop</vt:lpstr>
      <vt:lpstr>Merge Conflicts and Branch Control: Example</vt:lpstr>
      <vt:lpstr>Merge Conflicts and Branch Control: Example</vt:lpstr>
      <vt:lpstr>Merge Conflicts and Branch Control: Example</vt:lpstr>
      <vt:lpstr>Merge Conflicts and Branch Control: Example</vt:lpstr>
      <vt:lpstr>Merge Conflicts and Branch Control: Example</vt:lpstr>
      <vt:lpstr>Merge Conflicts and Branch Control: Example</vt:lpstr>
      <vt:lpstr>Merge Conflicts and Branch Control: Example</vt:lpstr>
      <vt:lpstr>Branch Control: Switching Branches</vt:lpstr>
      <vt:lpstr>Sources and More information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Version Control: Git</dc:title>
  <cp:revision>219</cp:revision>
  <dcterms:modified xsi:type="dcterms:W3CDTF">2024-08-20T18:56:49Z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0x0101002E4F84E09BDF4D41A4EC1E8FA39C2350</vt:lpwstr>
  </property>
  <property fmtid="{D5CDD505-2E9C-101B-9397-08002B2CF9AE}" pid="3" name="MediaServiceImageTags">
    <vt:lpwstr/>
  </property>
</Properties>
</file>